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3.xml" ContentType="application/vnd.openxmlformats-officedocument.theme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4.xml" ContentType="application/vnd.openxmlformats-officedocument.theme+xml"/>
  <Override PartName="/ppt/slideLayouts/slideLayout9.xml" ContentType="application/vnd.openxmlformats-officedocument.presentationml.slideLayout+xml"/>
  <Override PartName="/ppt/theme/theme5.xml" ContentType="application/vnd.openxmlformats-officedocument.theme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6.xml" ContentType="application/vnd.openxmlformats-officedocument.theme+xml"/>
  <Override PartName="/ppt/slideLayouts/slideLayout22.xml" ContentType="application/vnd.openxmlformats-officedocument.presentationml.slideLayout+xml"/>
  <Override PartName="/ppt/theme/theme7.xml" ContentType="application/vnd.openxmlformats-officedocument.theme+xml"/>
  <Override PartName="/ppt/theme/theme8.xml" ContentType="application/vnd.openxmlformats-officedocument.theme+xml"/>
  <Override PartName="/ppt/theme/theme9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charts/chart8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charts/chart9.xml" ContentType="application/vnd.openxmlformats-officedocument.drawingml.chart+xml"/>
  <Override PartName="/ppt/charts/style9.xml" ContentType="application/vnd.ms-office.chartstyle+xml"/>
  <Override PartName="/ppt/charts/colors9.xml" ContentType="application/vnd.ms-office.chartcolorstyle+xml"/>
  <Override PartName="/ppt/charts/chart10.xml" ContentType="application/vnd.openxmlformats-officedocument.drawingml.chart+xml"/>
  <Override PartName="/ppt/charts/style10.xml" ContentType="application/vnd.ms-office.chartstyle+xml"/>
  <Override PartName="/ppt/charts/colors10.xml" ContentType="application/vnd.ms-office.chartcolorstyle+xml"/>
  <Override PartName="/ppt/charts/chart11.xml" ContentType="application/vnd.openxmlformats-officedocument.drawingml.chart+xml"/>
  <Override PartName="/ppt/charts/style11.xml" ContentType="application/vnd.ms-office.chartstyle+xml"/>
  <Override PartName="/ppt/charts/colors1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63" r:id="rId2"/>
    <p:sldMasterId id="2147483666" r:id="rId3"/>
    <p:sldMasterId id="2147483672" r:id="rId4"/>
    <p:sldMasterId id="2147483705" r:id="rId5"/>
    <p:sldMasterId id="2147483707" r:id="rId6"/>
    <p:sldMasterId id="2147483719" r:id="rId7"/>
  </p:sldMasterIdLst>
  <p:notesMasterIdLst>
    <p:notesMasterId r:id="rId22"/>
  </p:notesMasterIdLst>
  <p:handoutMasterIdLst>
    <p:handoutMasterId r:id="rId23"/>
  </p:handoutMasterIdLst>
  <p:sldIdLst>
    <p:sldId id="383" r:id="rId8"/>
    <p:sldId id="468" r:id="rId9"/>
    <p:sldId id="469" r:id="rId10"/>
    <p:sldId id="473" r:id="rId11"/>
    <p:sldId id="470" r:id="rId12"/>
    <p:sldId id="476" r:id="rId13"/>
    <p:sldId id="474" r:id="rId14"/>
    <p:sldId id="479" r:id="rId15"/>
    <p:sldId id="477" r:id="rId16"/>
    <p:sldId id="478" r:id="rId17"/>
    <p:sldId id="480" r:id="rId18"/>
    <p:sldId id="475" r:id="rId19"/>
    <p:sldId id="471" r:id="rId20"/>
    <p:sldId id="481" r:id="rId21"/>
  </p:sldIdLst>
  <p:sldSz cx="12192000" cy="6858000"/>
  <p:notesSz cx="6858000" cy="9144000"/>
  <p:defaultTextStyle>
    <a:defPPr>
      <a:defRPr lang="pt-B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16D9E"/>
    <a:srgbClr val="FFFF66"/>
    <a:srgbClr val="2706EA"/>
    <a:srgbClr val="305EF0"/>
    <a:srgbClr val="CDE5D6"/>
    <a:srgbClr val="E7D0CB"/>
    <a:srgbClr val="800080"/>
    <a:srgbClr val="016D6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Estilo Médio 2 - Ênfase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668" autoAdjust="0"/>
    <p:restoredTop sz="81844" autoAdjust="0"/>
  </p:normalViewPr>
  <p:slideViewPr>
    <p:cSldViewPr>
      <p:cViewPr varScale="1">
        <p:scale>
          <a:sx n="67" d="100"/>
          <a:sy n="67" d="100"/>
        </p:scale>
        <p:origin x="624" y="48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40" d="100"/>
          <a:sy n="40" d="100"/>
        </p:scale>
        <p:origin x="1904" y="4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slide" Target="slides/slide6.xml"/><Relationship Id="rId18" Type="http://schemas.openxmlformats.org/officeDocument/2006/relationships/slide" Target="slides/slide11.xml"/><Relationship Id="rId26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4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5.xml"/><Relationship Id="rId17" Type="http://schemas.openxmlformats.org/officeDocument/2006/relationships/slide" Target="slides/slide10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9.xml"/><Relationship Id="rId20" Type="http://schemas.openxmlformats.org/officeDocument/2006/relationships/slide" Target="slides/slide13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4.xml"/><Relationship Id="rId24" Type="http://schemas.openxmlformats.org/officeDocument/2006/relationships/presProps" Target="pres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8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3.xml"/><Relationship Id="rId19" Type="http://schemas.openxmlformats.org/officeDocument/2006/relationships/slide" Target="slides/slide12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2.xml"/><Relationship Id="rId14" Type="http://schemas.openxmlformats.org/officeDocument/2006/relationships/slide" Target="slides/slide7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D:\DESIG\GUSTAVO\5.PROJETOS,COMIT&#202;S%20&amp;%20GTs\Aviso%2044%20-%20INSS\Consignado%2005092017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10.xml.rels><?xml version="1.0" encoding="UTF-8" standalone="yes"?>
<Relationships xmlns="http://schemas.openxmlformats.org/package/2006/relationships"><Relationship Id="rId3" Type="http://schemas.openxmlformats.org/officeDocument/2006/relationships/oleObject" Target="file:///D:\DESIG\GUSTAVO\5.PROJETOS,COMIT&#202;S%20&amp;%20GTs\Aviso%2044%20-%20INSS\Inadimplencia_Consignado_entes_publicos_2017.xlsx" TargetMode="External"/><Relationship Id="rId2" Type="http://schemas.microsoft.com/office/2011/relationships/chartColorStyle" Target="colors10.xml"/><Relationship Id="rId1" Type="http://schemas.microsoft.com/office/2011/relationships/chartStyle" Target="style10.xml"/></Relationships>
</file>

<file path=ppt/charts/_rels/chart1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desig.gustavoms\AppData\Local\Microsoft\Windows\INetCache\Content.Outlook\DISS5EI5\20170908PerdaConsignado.xlsx" TargetMode="External"/><Relationship Id="rId2" Type="http://schemas.microsoft.com/office/2011/relationships/chartColorStyle" Target="colors11.xml"/><Relationship Id="rId1" Type="http://schemas.microsoft.com/office/2011/relationships/chartStyle" Target="style1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D:\DESIG\GUSTAVO\5.PROJETOS,COMIT&#202;S%20&amp;%20GTs\Aviso%2044%20-%20INSS\Consignado%2005092017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D:\DESIG\GUSTAVO\5.PROJETOS,COMIT&#202;S%20&amp;%20GTs\Aviso%2044%20-%20INSS\Consignado%2005092017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file:///D:\DESIG\GUSTAVO\5.PROJETOS,COMIT&#202;S%20&amp;%20GTs\Aviso%2044%20-%20INSS\Consignado%2005092017.xlsx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oleObject" Target="file:///D:\DESIG\GUSTAVO\5.PROJETOS,COMIT&#202;S%20&amp;%20GTs\Aviso%2044%20-%20INSS\Consignado%2005092017.xlsx" TargetMode="External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oleObject" Target="file:///D:\DESIG\GUSTAVO\5.PROJETOS,COMIT&#202;S%20&amp;%20GTs\Aviso%2044%20-%20INSS\Consignado%2005092017.xlsx" TargetMode="External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oleObject" Target="file:///D:\DESIG\GUSTAVO\5.PROJETOS,COMIT&#202;S%20&amp;%20GTs\Aviso%2044%20-%20INSS\Inadimplencia_Consignado_entes_publicos_2017.xlsx" TargetMode="External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oleObject" Target="file:///D:\DESIG\GUSTAVO\5.PROJETOS,COMIT&#202;S%20&amp;%20GTs\Aviso%2044%20-%20INSS\Inadimplencia_Consignado_entes_publicos_2017.xlsx" TargetMode="External"/><Relationship Id="rId2" Type="http://schemas.microsoft.com/office/2011/relationships/chartColorStyle" Target="colors8.xml"/><Relationship Id="rId1" Type="http://schemas.microsoft.com/office/2011/relationships/chartStyle" Target="style8.xml"/></Relationships>
</file>

<file path=ppt/charts/_rels/chart9.xml.rels><?xml version="1.0" encoding="UTF-8" standalone="yes"?>
<Relationships xmlns="http://schemas.openxmlformats.org/package/2006/relationships"><Relationship Id="rId3" Type="http://schemas.openxmlformats.org/officeDocument/2006/relationships/oleObject" Target="file:///D:\DESIG\GUSTAVO\5.PROJETOS,COMIT&#202;S%20&amp;%20GTs\Aviso%2044%20-%20INSS\Inadimplencia_Consignado_entes_publicos_2017.xlsx" TargetMode="External"/><Relationship Id="rId2" Type="http://schemas.microsoft.com/office/2011/relationships/chartColorStyle" Target="colors9.xml"/><Relationship Id="rId1" Type="http://schemas.microsoft.com/office/2011/relationships/chartStyle" Target="style9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4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pt-BR" sz="2400" b="1"/>
              <a:t>Concessões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4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pt-BR"/>
        </a:p>
      </c:txPr>
    </c:title>
    <c:autoTitleDeleted val="0"/>
    <c:plotArea>
      <c:layout>
        <c:manualLayout>
          <c:layoutTarget val="inner"/>
          <c:xMode val="edge"/>
          <c:yMode val="edge"/>
          <c:x val="0.10716546002219521"/>
          <c:y val="0.14439534883720931"/>
          <c:w val="0.86330433863552292"/>
          <c:h val="0.52171250686687431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Consignado3050!$F$2</c:f>
              <c:strCache>
                <c:ptCount val="1"/>
                <c:pt idx="0">
                  <c:v>Trabalhadores do setor público - R$ (milhões)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trendline>
            <c:spPr>
              <a:ln w="31750" cap="rnd">
                <a:solidFill>
                  <a:schemeClr val="accent1"/>
                </a:solidFill>
                <a:prstDash val="sysDot"/>
              </a:ln>
              <a:effectLst/>
            </c:spPr>
            <c:trendlineType val="log"/>
            <c:dispRSqr val="0"/>
            <c:dispEq val="0"/>
          </c:trendline>
          <c:cat>
            <c:numRef>
              <c:f>Consignado3050!$A$3:$A$79</c:f>
              <c:numCache>
                <c:formatCode>mmm\-yy</c:formatCode>
                <c:ptCount val="77"/>
                <c:pt idx="0">
                  <c:v>40603</c:v>
                </c:pt>
                <c:pt idx="1">
                  <c:v>40634</c:v>
                </c:pt>
                <c:pt idx="2">
                  <c:v>40664</c:v>
                </c:pt>
                <c:pt idx="3">
                  <c:v>40695</c:v>
                </c:pt>
                <c:pt idx="4">
                  <c:v>40725</c:v>
                </c:pt>
                <c:pt idx="5">
                  <c:v>40756</c:v>
                </c:pt>
                <c:pt idx="6">
                  <c:v>40787</c:v>
                </c:pt>
                <c:pt idx="7">
                  <c:v>40817</c:v>
                </c:pt>
                <c:pt idx="8">
                  <c:v>40848</c:v>
                </c:pt>
                <c:pt idx="9">
                  <c:v>40878</c:v>
                </c:pt>
                <c:pt idx="10">
                  <c:v>40909</c:v>
                </c:pt>
                <c:pt idx="11">
                  <c:v>40940</c:v>
                </c:pt>
                <c:pt idx="12">
                  <c:v>40969</c:v>
                </c:pt>
                <c:pt idx="13">
                  <c:v>41000</c:v>
                </c:pt>
                <c:pt idx="14">
                  <c:v>41030</c:v>
                </c:pt>
                <c:pt idx="15">
                  <c:v>41061</c:v>
                </c:pt>
                <c:pt idx="16">
                  <c:v>41091</c:v>
                </c:pt>
                <c:pt idx="17">
                  <c:v>41122</c:v>
                </c:pt>
                <c:pt idx="18">
                  <c:v>41153</c:v>
                </c:pt>
                <c:pt idx="19">
                  <c:v>41183</c:v>
                </c:pt>
                <c:pt idx="20">
                  <c:v>41214</c:v>
                </c:pt>
                <c:pt idx="21">
                  <c:v>41244</c:v>
                </c:pt>
                <c:pt idx="22">
                  <c:v>41275</c:v>
                </c:pt>
                <c:pt idx="23">
                  <c:v>41306</c:v>
                </c:pt>
                <c:pt idx="24">
                  <c:v>41334</c:v>
                </c:pt>
                <c:pt idx="25">
                  <c:v>41365</c:v>
                </c:pt>
                <c:pt idx="26">
                  <c:v>41395</c:v>
                </c:pt>
                <c:pt idx="27">
                  <c:v>41426</c:v>
                </c:pt>
                <c:pt idx="28">
                  <c:v>41456</c:v>
                </c:pt>
                <c:pt idx="29">
                  <c:v>41487</c:v>
                </c:pt>
                <c:pt idx="30">
                  <c:v>41518</c:v>
                </c:pt>
                <c:pt idx="31">
                  <c:v>41548</c:v>
                </c:pt>
                <c:pt idx="32">
                  <c:v>41579</c:v>
                </c:pt>
                <c:pt idx="33">
                  <c:v>41609</c:v>
                </c:pt>
                <c:pt idx="34">
                  <c:v>41640</c:v>
                </c:pt>
                <c:pt idx="35">
                  <c:v>41671</c:v>
                </c:pt>
                <c:pt idx="36">
                  <c:v>41699</c:v>
                </c:pt>
                <c:pt idx="37">
                  <c:v>41730</c:v>
                </c:pt>
                <c:pt idx="38">
                  <c:v>41760</c:v>
                </c:pt>
                <c:pt idx="39">
                  <c:v>41791</c:v>
                </c:pt>
                <c:pt idx="40">
                  <c:v>41821</c:v>
                </c:pt>
                <c:pt idx="41">
                  <c:v>41852</c:v>
                </c:pt>
                <c:pt idx="42">
                  <c:v>41883</c:v>
                </c:pt>
                <c:pt idx="43">
                  <c:v>41913</c:v>
                </c:pt>
                <c:pt idx="44">
                  <c:v>41944</c:v>
                </c:pt>
                <c:pt idx="45">
                  <c:v>41974</c:v>
                </c:pt>
                <c:pt idx="46">
                  <c:v>42005</c:v>
                </c:pt>
                <c:pt idx="47">
                  <c:v>42036</c:v>
                </c:pt>
                <c:pt idx="48">
                  <c:v>42064</c:v>
                </c:pt>
                <c:pt idx="49">
                  <c:v>42095</c:v>
                </c:pt>
                <c:pt idx="50">
                  <c:v>42125</c:v>
                </c:pt>
                <c:pt idx="51">
                  <c:v>42156</c:v>
                </c:pt>
                <c:pt idx="52">
                  <c:v>42186</c:v>
                </c:pt>
                <c:pt idx="53">
                  <c:v>42217</c:v>
                </c:pt>
                <c:pt idx="54">
                  <c:v>42248</c:v>
                </c:pt>
                <c:pt idx="55">
                  <c:v>42278</c:v>
                </c:pt>
                <c:pt idx="56">
                  <c:v>42309</c:v>
                </c:pt>
                <c:pt idx="57">
                  <c:v>42339</c:v>
                </c:pt>
                <c:pt idx="58">
                  <c:v>42370</c:v>
                </c:pt>
                <c:pt idx="59">
                  <c:v>42401</c:v>
                </c:pt>
                <c:pt idx="60">
                  <c:v>42430</c:v>
                </c:pt>
                <c:pt idx="61">
                  <c:v>42461</c:v>
                </c:pt>
                <c:pt idx="62">
                  <c:v>42491</c:v>
                </c:pt>
                <c:pt idx="63">
                  <c:v>42522</c:v>
                </c:pt>
                <c:pt idx="64">
                  <c:v>42552</c:v>
                </c:pt>
                <c:pt idx="65">
                  <c:v>42583</c:v>
                </c:pt>
                <c:pt idx="66">
                  <c:v>42614</c:v>
                </c:pt>
                <c:pt idx="67">
                  <c:v>42644</c:v>
                </c:pt>
                <c:pt idx="68">
                  <c:v>42675</c:v>
                </c:pt>
                <c:pt idx="69">
                  <c:v>42705</c:v>
                </c:pt>
                <c:pt idx="70">
                  <c:v>42736</c:v>
                </c:pt>
                <c:pt idx="71">
                  <c:v>42767</c:v>
                </c:pt>
                <c:pt idx="72">
                  <c:v>42795</c:v>
                </c:pt>
                <c:pt idx="73">
                  <c:v>42826</c:v>
                </c:pt>
                <c:pt idx="74">
                  <c:v>42856</c:v>
                </c:pt>
                <c:pt idx="75">
                  <c:v>42887</c:v>
                </c:pt>
                <c:pt idx="76">
                  <c:v>42917</c:v>
                </c:pt>
              </c:numCache>
            </c:numRef>
          </c:cat>
          <c:val>
            <c:numRef>
              <c:f>Consignado3050!$F$3:$F$79</c:f>
              <c:numCache>
                <c:formatCode>#,##0</c:formatCode>
                <c:ptCount val="77"/>
                <c:pt idx="0">
                  <c:v>5378</c:v>
                </c:pt>
                <c:pt idx="1">
                  <c:v>5047</c:v>
                </c:pt>
                <c:pt idx="2">
                  <c:v>5800</c:v>
                </c:pt>
                <c:pt idx="3">
                  <c:v>6064</c:v>
                </c:pt>
                <c:pt idx="4">
                  <c:v>6020</c:v>
                </c:pt>
                <c:pt idx="5">
                  <c:v>6771</c:v>
                </c:pt>
                <c:pt idx="6">
                  <c:v>6298</c:v>
                </c:pt>
                <c:pt idx="7">
                  <c:v>5316</c:v>
                </c:pt>
                <c:pt idx="8">
                  <c:v>6973</c:v>
                </c:pt>
                <c:pt idx="9">
                  <c:v>5362</c:v>
                </c:pt>
                <c:pt idx="10">
                  <c:v>4927</c:v>
                </c:pt>
                <c:pt idx="11">
                  <c:v>4791</c:v>
                </c:pt>
                <c:pt idx="12">
                  <c:v>5615</c:v>
                </c:pt>
                <c:pt idx="13">
                  <c:v>6201</c:v>
                </c:pt>
                <c:pt idx="14">
                  <c:v>7916</c:v>
                </c:pt>
                <c:pt idx="15">
                  <c:v>7339</c:v>
                </c:pt>
                <c:pt idx="16">
                  <c:v>6862</c:v>
                </c:pt>
                <c:pt idx="17">
                  <c:v>7923</c:v>
                </c:pt>
                <c:pt idx="18">
                  <c:v>5869</c:v>
                </c:pt>
                <c:pt idx="19">
                  <c:v>7306</c:v>
                </c:pt>
                <c:pt idx="20">
                  <c:v>6495</c:v>
                </c:pt>
                <c:pt idx="21">
                  <c:v>5498</c:v>
                </c:pt>
                <c:pt idx="22">
                  <c:v>6741</c:v>
                </c:pt>
                <c:pt idx="23">
                  <c:v>6705</c:v>
                </c:pt>
                <c:pt idx="24">
                  <c:v>7681</c:v>
                </c:pt>
                <c:pt idx="25">
                  <c:v>8694</c:v>
                </c:pt>
                <c:pt idx="26">
                  <c:v>8606</c:v>
                </c:pt>
                <c:pt idx="27">
                  <c:v>8456</c:v>
                </c:pt>
                <c:pt idx="28">
                  <c:v>8441</c:v>
                </c:pt>
                <c:pt idx="29">
                  <c:v>9451</c:v>
                </c:pt>
                <c:pt idx="30">
                  <c:v>7817</c:v>
                </c:pt>
                <c:pt idx="31">
                  <c:v>8006</c:v>
                </c:pt>
                <c:pt idx="32">
                  <c:v>7610</c:v>
                </c:pt>
                <c:pt idx="33">
                  <c:v>6920</c:v>
                </c:pt>
                <c:pt idx="34">
                  <c:v>7352</c:v>
                </c:pt>
                <c:pt idx="35">
                  <c:v>8797</c:v>
                </c:pt>
                <c:pt idx="36">
                  <c:v>7494</c:v>
                </c:pt>
                <c:pt idx="37">
                  <c:v>8141</c:v>
                </c:pt>
                <c:pt idx="38">
                  <c:v>8640</c:v>
                </c:pt>
                <c:pt idx="39">
                  <c:v>8613</c:v>
                </c:pt>
                <c:pt idx="40">
                  <c:v>7604</c:v>
                </c:pt>
                <c:pt idx="41">
                  <c:v>6703</c:v>
                </c:pt>
                <c:pt idx="42">
                  <c:v>6892</c:v>
                </c:pt>
                <c:pt idx="43">
                  <c:v>10145</c:v>
                </c:pt>
                <c:pt idx="44">
                  <c:v>7755</c:v>
                </c:pt>
                <c:pt idx="45">
                  <c:v>6740</c:v>
                </c:pt>
                <c:pt idx="46">
                  <c:v>6398</c:v>
                </c:pt>
                <c:pt idx="47">
                  <c:v>6092</c:v>
                </c:pt>
                <c:pt idx="48">
                  <c:v>7265</c:v>
                </c:pt>
                <c:pt idx="49">
                  <c:v>6774</c:v>
                </c:pt>
                <c:pt idx="50">
                  <c:v>6604</c:v>
                </c:pt>
                <c:pt idx="51">
                  <c:v>6556</c:v>
                </c:pt>
                <c:pt idx="52">
                  <c:v>6234</c:v>
                </c:pt>
                <c:pt idx="53">
                  <c:v>6311</c:v>
                </c:pt>
                <c:pt idx="54">
                  <c:v>6964</c:v>
                </c:pt>
                <c:pt idx="55">
                  <c:v>5367</c:v>
                </c:pt>
                <c:pt idx="56">
                  <c:v>7275</c:v>
                </c:pt>
                <c:pt idx="57">
                  <c:v>5925</c:v>
                </c:pt>
                <c:pt idx="58">
                  <c:v>4729</c:v>
                </c:pt>
                <c:pt idx="59">
                  <c:v>4979</c:v>
                </c:pt>
                <c:pt idx="60">
                  <c:v>5371</c:v>
                </c:pt>
                <c:pt idx="61">
                  <c:v>5321</c:v>
                </c:pt>
                <c:pt idx="62">
                  <c:v>5649</c:v>
                </c:pt>
                <c:pt idx="63">
                  <c:v>5817</c:v>
                </c:pt>
                <c:pt idx="64">
                  <c:v>5594</c:v>
                </c:pt>
                <c:pt idx="65">
                  <c:v>6118</c:v>
                </c:pt>
                <c:pt idx="66">
                  <c:v>4742</c:v>
                </c:pt>
                <c:pt idx="67">
                  <c:v>5376</c:v>
                </c:pt>
                <c:pt idx="68">
                  <c:v>5259</c:v>
                </c:pt>
                <c:pt idx="69">
                  <c:v>4915</c:v>
                </c:pt>
                <c:pt idx="70">
                  <c:v>5417</c:v>
                </c:pt>
                <c:pt idx="71">
                  <c:v>5569</c:v>
                </c:pt>
                <c:pt idx="72">
                  <c:v>6684</c:v>
                </c:pt>
                <c:pt idx="73">
                  <c:v>6095</c:v>
                </c:pt>
                <c:pt idx="74">
                  <c:v>7906</c:v>
                </c:pt>
                <c:pt idx="75">
                  <c:v>7552</c:v>
                </c:pt>
                <c:pt idx="76">
                  <c:v>6500</c:v>
                </c:pt>
              </c:numCache>
            </c:numRef>
          </c:val>
        </c:ser>
        <c:ser>
          <c:idx val="1"/>
          <c:order val="1"/>
          <c:tx>
            <c:strRef>
              <c:f>Consignado3050!$G$2</c:f>
              <c:strCache>
                <c:ptCount val="1"/>
                <c:pt idx="0">
                  <c:v>Aposentados e pensionistas do INSS - R$ (milhões)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trendline>
            <c:spPr>
              <a:ln w="31750" cap="rnd">
                <a:solidFill>
                  <a:schemeClr val="accent2"/>
                </a:solidFill>
                <a:prstDash val="sysDot"/>
              </a:ln>
              <a:effectLst/>
            </c:spPr>
            <c:trendlineType val="log"/>
            <c:dispRSqr val="0"/>
            <c:dispEq val="0"/>
          </c:trendline>
          <c:cat>
            <c:numRef>
              <c:f>Consignado3050!$A$3:$A$79</c:f>
              <c:numCache>
                <c:formatCode>mmm\-yy</c:formatCode>
                <c:ptCount val="77"/>
                <c:pt idx="0">
                  <c:v>40603</c:v>
                </c:pt>
                <c:pt idx="1">
                  <c:v>40634</c:v>
                </c:pt>
                <c:pt idx="2">
                  <c:v>40664</c:v>
                </c:pt>
                <c:pt idx="3">
                  <c:v>40695</c:v>
                </c:pt>
                <c:pt idx="4">
                  <c:v>40725</c:v>
                </c:pt>
                <c:pt idx="5">
                  <c:v>40756</c:v>
                </c:pt>
                <c:pt idx="6">
                  <c:v>40787</c:v>
                </c:pt>
                <c:pt idx="7">
                  <c:v>40817</c:v>
                </c:pt>
                <c:pt idx="8">
                  <c:v>40848</c:v>
                </c:pt>
                <c:pt idx="9">
                  <c:v>40878</c:v>
                </c:pt>
                <c:pt idx="10">
                  <c:v>40909</c:v>
                </c:pt>
                <c:pt idx="11">
                  <c:v>40940</c:v>
                </c:pt>
                <c:pt idx="12">
                  <c:v>40969</c:v>
                </c:pt>
                <c:pt idx="13">
                  <c:v>41000</c:v>
                </c:pt>
                <c:pt idx="14">
                  <c:v>41030</c:v>
                </c:pt>
                <c:pt idx="15">
                  <c:v>41061</c:v>
                </c:pt>
                <c:pt idx="16">
                  <c:v>41091</c:v>
                </c:pt>
                <c:pt idx="17">
                  <c:v>41122</c:v>
                </c:pt>
                <c:pt idx="18">
                  <c:v>41153</c:v>
                </c:pt>
                <c:pt idx="19">
                  <c:v>41183</c:v>
                </c:pt>
                <c:pt idx="20">
                  <c:v>41214</c:v>
                </c:pt>
                <c:pt idx="21">
                  <c:v>41244</c:v>
                </c:pt>
                <c:pt idx="22">
                  <c:v>41275</c:v>
                </c:pt>
                <c:pt idx="23">
                  <c:v>41306</c:v>
                </c:pt>
                <c:pt idx="24">
                  <c:v>41334</c:v>
                </c:pt>
                <c:pt idx="25">
                  <c:v>41365</c:v>
                </c:pt>
                <c:pt idx="26">
                  <c:v>41395</c:v>
                </c:pt>
                <c:pt idx="27">
                  <c:v>41426</c:v>
                </c:pt>
                <c:pt idx="28">
                  <c:v>41456</c:v>
                </c:pt>
                <c:pt idx="29">
                  <c:v>41487</c:v>
                </c:pt>
                <c:pt idx="30">
                  <c:v>41518</c:v>
                </c:pt>
                <c:pt idx="31">
                  <c:v>41548</c:v>
                </c:pt>
                <c:pt idx="32">
                  <c:v>41579</c:v>
                </c:pt>
                <c:pt idx="33">
                  <c:v>41609</c:v>
                </c:pt>
                <c:pt idx="34">
                  <c:v>41640</c:v>
                </c:pt>
                <c:pt idx="35">
                  <c:v>41671</c:v>
                </c:pt>
                <c:pt idx="36">
                  <c:v>41699</c:v>
                </c:pt>
                <c:pt idx="37">
                  <c:v>41730</c:v>
                </c:pt>
                <c:pt idx="38">
                  <c:v>41760</c:v>
                </c:pt>
                <c:pt idx="39">
                  <c:v>41791</c:v>
                </c:pt>
                <c:pt idx="40">
                  <c:v>41821</c:v>
                </c:pt>
                <c:pt idx="41">
                  <c:v>41852</c:v>
                </c:pt>
                <c:pt idx="42">
                  <c:v>41883</c:v>
                </c:pt>
                <c:pt idx="43">
                  <c:v>41913</c:v>
                </c:pt>
                <c:pt idx="44">
                  <c:v>41944</c:v>
                </c:pt>
                <c:pt idx="45">
                  <c:v>41974</c:v>
                </c:pt>
                <c:pt idx="46">
                  <c:v>42005</c:v>
                </c:pt>
                <c:pt idx="47">
                  <c:v>42036</c:v>
                </c:pt>
                <c:pt idx="48">
                  <c:v>42064</c:v>
                </c:pt>
                <c:pt idx="49">
                  <c:v>42095</c:v>
                </c:pt>
                <c:pt idx="50">
                  <c:v>42125</c:v>
                </c:pt>
                <c:pt idx="51">
                  <c:v>42156</c:v>
                </c:pt>
                <c:pt idx="52">
                  <c:v>42186</c:v>
                </c:pt>
                <c:pt idx="53">
                  <c:v>42217</c:v>
                </c:pt>
                <c:pt idx="54">
                  <c:v>42248</c:v>
                </c:pt>
                <c:pt idx="55">
                  <c:v>42278</c:v>
                </c:pt>
                <c:pt idx="56">
                  <c:v>42309</c:v>
                </c:pt>
                <c:pt idx="57">
                  <c:v>42339</c:v>
                </c:pt>
                <c:pt idx="58">
                  <c:v>42370</c:v>
                </c:pt>
                <c:pt idx="59">
                  <c:v>42401</c:v>
                </c:pt>
                <c:pt idx="60">
                  <c:v>42430</c:v>
                </c:pt>
                <c:pt idx="61">
                  <c:v>42461</c:v>
                </c:pt>
                <c:pt idx="62">
                  <c:v>42491</c:v>
                </c:pt>
                <c:pt idx="63">
                  <c:v>42522</c:v>
                </c:pt>
                <c:pt idx="64">
                  <c:v>42552</c:v>
                </c:pt>
                <c:pt idx="65">
                  <c:v>42583</c:v>
                </c:pt>
                <c:pt idx="66">
                  <c:v>42614</c:v>
                </c:pt>
                <c:pt idx="67">
                  <c:v>42644</c:v>
                </c:pt>
                <c:pt idx="68">
                  <c:v>42675</c:v>
                </c:pt>
                <c:pt idx="69">
                  <c:v>42705</c:v>
                </c:pt>
                <c:pt idx="70">
                  <c:v>42736</c:v>
                </c:pt>
                <c:pt idx="71">
                  <c:v>42767</c:v>
                </c:pt>
                <c:pt idx="72">
                  <c:v>42795</c:v>
                </c:pt>
                <c:pt idx="73">
                  <c:v>42826</c:v>
                </c:pt>
                <c:pt idx="74">
                  <c:v>42856</c:v>
                </c:pt>
                <c:pt idx="75">
                  <c:v>42887</c:v>
                </c:pt>
                <c:pt idx="76">
                  <c:v>42917</c:v>
                </c:pt>
              </c:numCache>
            </c:numRef>
          </c:cat>
          <c:val>
            <c:numRef>
              <c:f>Consignado3050!$G$3:$G$79</c:f>
              <c:numCache>
                <c:formatCode>#,##0</c:formatCode>
                <c:ptCount val="77"/>
                <c:pt idx="0">
                  <c:v>2711</c:v>
                </c:pt>
                <c:pt idx="1">
                  <c:v>2304</c:v>
                </c:pt>
                <c:pt idx="2">
                  <c:v>2779</c:v>
                </c:pt>
                <c:pt idx="3">
                  <c:v>2424</c:v>
                </c:pt>
                <c:pt idx="4">
                  <c:v>2158</c:v>
                </c:pt>
                <c:pt idx="5">
                  <c:v>2483</c:v>
                </c:pt>
                <c:pt idx="6">
                  <c:v>2434</c:v>
                </c:pt>
                <c:pt idx="7">
                  <c:v>2195</c:v>
                </c:pt>
                <c:pt idx="8">
                  <c:v>2390</c:v>
                </c:pt>
                <c:pt idx="9">
                  <c:v>2179</c:v>
                </c:pt>
                <c:pt idx="10">
                  <c:v>2836</c:v>
                </c:pt>
                <c:pt idx="11">
                  <c:v>2957</c:v>
                </c:pt>
                <c:pt idx="12">
                  <c:v>2607</c:v>
                </c:pt>
                <c:pt idx="13">
                  <c:v>2594</c:v>
                </c:pt>
                <c:pt idx="14">
                  <c:v>2956</c:v>
                </c:pt>
                <c:pt idx="15">
                  <c:v>2839</c:v>
                </c:pt>
                <c:pt idx="16">
                  <c:v>2725</c:v>
                </c:pt>
                <c:pt idx="17">
                  <c:v>2615</c:v>
                </c:pt>
                <c:pt idx="18">
                  <c:v>1948</c:v>
                </c:pt>
                <c:pt idx="19">
                  <c:v>2786</c:v>
                </c:pt>
                <c:pt idx="20">
                  <c:v>2658</c:v>
                </c:pt>
                <c:pt idx="21">
                  <c:v>2226</c:v>
                </c:pt>
                <c:pt idx="22">
                  <c:v>3581</c:v>
                </c:pt>
                <c:pt idx="23">
                  <c:v>3824</c:v>
                </c:pt>
                <c:pt idx="24">
                  <c:v>3572</c:v>
                </c:pt>
                <c:pt idx="25">
                  <c:v>3703</c:v>
                </c:pt>
                <c:pt idx="26">
                  <c:v>3769</c:v>
                </c:pt>
                <c:pt idx="27">
                  <c:v>3239</c:v>
                </c:pt>
                <c:pt idx="28">
                  <c:v>3378</c:v>
                </c:pt>
                <c:pt idx="29">
                  <c:v>3413</c:v>
                </c:pt>
                <c:pt idx="30">
                  <c:v>2894</c:v>
                </c:pt>
                <c:pt idx="31">
                  <c:v>3442</c:v>
                </c:pt>
                <c:pt idx="32">
                  <c:v>3053</c:v>
                </c:pt>
                <c:pt idx="33">
                  <c:v>2947</c:v>
                </c:pt>
                <c:pt idx="34">
                  <c:v>3579</c:v>
                </c:pt>
                <c:pt idx="35">
                  <c:v>5548</c:v>
                </c:pt>
                <c:pt idx="36">
                  <c:v>3603</c:v>
                </c:pt>
                <c:pt idx="37">
                  <c:v>3649</c:v>
                </c:pt>
                <c:pt idx="38">
                  <c:v>3591</c:v>
                </c:pt>
                <c:pt idx="39">
                  <c:v>3639</c:v>
                </c:pt>
                <c:pt idx="40">
                  <c:v>4091</c:v>
                </c:pt>
                <c:pt idx="41">
                  <c:v>3586</c:v>
                </c:pt>
                <c:pt idx="42">
                  <c:v>3701</c:v>
                </c:pt>
                <c:pt idx="43">
                  <c:v>6001</c:v>
                </c:pt>
                <c:pt idx="44">
                  <c:v>5363</c:v>
                </c:pt>
                <c:pt idx="45">
                  <c:v>4472</c:v>
                </c:pt>
                <c:pt idx="46">
                  <c:v>4221</c:v>
                </c:pt>
                <c:pt idx="47">
                  <c:v>4347</c:v>
                </c:pt>
                <c:pt idx="48">
                  <c:v>4414</c:v>
                </c:pt>
                <c:pt idx="49">
                  <c:v>3776</c:v>
                </c:pt>
                <c:pt idx="50">
                  <c:v>3875</c:v>
                </c:pt>
                <c:pt idx="51">
                  <c:v>3952</c:v>
                </c:pt>
                <c:pt idx="52">
                  <c:v>3981</c:v>
                </c:pt>
                <c:pt idx="53">
                  <c:v>3809</c:v>
                </c:pt>
                <c:pt idx="54">
                  <c:v>3556</c:v>
                </c:pt>
                <c:pt idx="55">
                  <c:v>2593</c:v>
                </c:pt>
                <c:pt idx="56">
                  <c:v>2594</c:v>
                </c:pt>
                <c:pt idx="57">
                  <c:v>2411</c:v>
                </c:pt>
                <c:pt idx="58">
                  <c:v>3481</c:v>
                </c:pt>
                <c:pt idx="59">
                  <c:v>4115</c:v>
                </c:pt>
                <c:pt idx="60">
                  <c:v>3907</c:v>
                </c:pt>
                <c:pt idx="61">
                  <c:v>3662</c:v>
                </c:pt>
                <c:pt idx="62">
                  <c:v>3925</c:v>
                </c:pt>
                <c:pt idx="63">
                  <c:v>4378</c:v>
                </c:pt>
                <c:pt idx="64">
                  <c:v>4080</c:v>
                </c:pt>
                <c:pt idx="65">
                  <c:v>4376</c:v>
                </c:pt>
                <c:pt idx="66">
                  <c:v>3103</c:v>
                </c:pt>
                <c:pt idx="67">
                  <c:v>3753</c:v>
                </c:pt>
                <c:pt idx="68">
                  <c:v>4243</c:v>
                </c:pt>
                <c:pt idx="69">
                  <c:v>3835</c:v>
                </c:pt>
                <c:pt idx="70">
                  <c:v>4598</c:v>
                </c:pt>
                <c:pt idx="71">
                  <c:v>5019</c:v>
                </c:pt>
                <c:pt idx="72">
                  <c:v>5377</c:v>
                </c:pt>
                <c:pt idx="73">
                  <c:v>4370</c:v>
                </c:pt>
                <c:pt idx="74">
                  <c:v>6660</c:v>
                </c:pt>
                <c:pt idx="75">
                  <c:v>5781</c:v>
                </c:pt>
                <c:pt idx="76">
                  <c:v>5292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338369800"/>
        <c:axId val="338373328"/>
      </c:barChart>
      <c:dateAx>
        <c:axId val="338369800"/>
        <c:scaling>
          <c:orientation val="minMax"/>
        </c:scaling>
        <c:delete val="0"/>
        <c:axPos val="b"/>
        <c:numFmt formatCode="mmm\-yy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338373328"/>
        <c:crosses val="autoZero"/>
        <c:auto val="1"/>
        <c:lblOffset val="100"/>
        <c:baseTimeUnit val="months"/>
      </c:dateAx>
      <c:valAx>
        <c:axId val="338373328"/>
        <c:scaling>
          <c:orientation val="minMax"/>
          <c:max val="100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338369800"/>
        <c:crosses val="autoZero"/>
        <c:crossBetween val="between"/>
        <c:majorUnit val="2000"/>
      </c:valAx>
      <c:spPr>
        <a:noFill/>
        <a:ln>
          <a:noFill/>
        </a:ln>
        <a:effectLst/>
      </c:spPr>
    </c:plotArea>
    <c:legend>
      <c:legendPos val="b"/>
      <c:legendEntry>
        <c:idx val="2"/>
        <c:delete val="1"/>
      </c:legendEntry>
      <c:legendEntry>
        <c:idx val="3"/>
        <c:delete val="1"/>
      </c:legendEntry>
      <c:layout>
        <c:manualLayout>
          <c:xMode val="edge"/>
          <c:yMode val="edge"/>
          <c:x val="6.5629276399979466E-2"/>
          <c:y val="0.82458651525343263"/>
          <c:w val="0.89280993000874886"/>
          <c:h val="0.10877695564436354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pt-BR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pt-BR"/>
    </a:p>
  </c:txPr>
  <c:externalData r:id="rId3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400" b="1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pt-BR" sz="2400"/>
              <a:t>INSS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400" b="1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pt-BR"/>
        </a:p>
      </c:txPr>
    </c:title>
    <c:autoTitleDeleted val="0"/>
    <c:plotArea>
      <c:layout/>
      <c:lineChart>
        <c:grouping val="standard"/>
        <c:varyColors val="0"/>
        <c:ser>
          <c:idx val="1"/>
          <c:order val="1"/>
          <c:tx>
            <c:strRef>
              <c:f>'INSS (2)'!$B$10</c:f>
              <c:strCache>
                <c:ptCount val="1"/>
                <c:pt idx="0">
                  <c:v>Banco Privado Grande</c:v>
                </c:pt>
              </c:strCache>
            </c:strRef>
          </c:tx>
          <c:spPr>
            <a:ln w="31750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17"/>
            <c:spPr>
              <a:solidFill>
                <a:schemeClr val="accent2"/>
              </a:solidFill>
              <a:ln>
                <a:noFill/>
              </a:ln>
              <a:effectLst/>
            </c:spPr>
          </c:marker>
          <c:dLbls>
            <c:dLbl>
              <c:idx val="1"/>
              <c:layout>
                <c:manualLayout>
                  <c:x val="-5.1342076194772004E-2"/>
                  <c:y val="2.1963654475397183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7"/>
              <c:layout>
                <c:manualLayout>
                  <c:x val="-3.0403330491876539E-2"/>
                  <c:y val="-7.2407688253792291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400" b="1" i="0" u="none" strike="noStrike" kern="1200" baseline="0">
                      <a:solidFill>
                        <a:srgbClr val="002060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pt-BR"/>
                </a:p>
              </c:txPr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pt-BR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'INSS (2)'!$A$2:$A$9</c:f>
              <c:numCache>
                <c:formatCode>mmm\-yy</c:formatCode>
                <c:ptCount val="8"/>
                <c:pt idx="0">
                  <c:v>42736</c:v>
                </c:pt>
                <c:pt idx="1">
                  <c:v>42767</c:v>
                </c:pt>
                <c:pt idx="2">
                  <c:v>42795</c:v>
                </c:pt>
                <c:pt idx="3">
                  <c:v>42826</c:v>
                </c:pt>
                <c:pt idx="4">
                  <c:v>42856</c:v>
                </c:pt>
                <c:pt idx="5">
                  <c:v>42887</c:v>
                </c:pt>
                <c:pt idx="6">
                  <c:v>42917</c:v>
                </c:pt>
                <c:pt idx="7">
                  <c:v>42948</c:v>
                </c:pt>
              </c:numCache>
            </c:numRef>
          </c:cat>
          <c:val>
            <c:numRef>
              <c:f>'INSS (2)'!$L$10:$L$17</c:f>
              <c:numCache>
                <c:formatCode>0.0%</c:formatCode>
                <c:ptCount val="8"/>
                <c:pt idx="0">
                  <c:v>2.1177505459449537E-2</c:v>
                </c:pt>
                <c:pt idx="1">
                  <c:v>2.0849083344541858E-2</c:v>
                </c:pt>
                <c:pt idx="2">
                  <c:v>2.0493491875902135E-2</c:v>
                </c:pt>
                <c:pt idx="3">
                  <c:v>2.056060838871657E-2</c:v>
                </c:pt>
                <c:pt idx="4">
                  <c:v>1.9985591441065268E-2</c:v>
                </c:pt>
                <c:pt idx="5">
                  <c:v>1.9853652363530375E-2</c:v>
                </c:pt>
                <c:pt idx="6">
                  <c:v>2.0277241041197457E-2</c:v>
                </c:pt>
                <c:pt idx="7">
                  <c:v>2.1016283739051539E-2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'INSS (2)'!$B$18</c:f>
              <c:strCache>
                <c:ptCount val="1"/>
                <c:pt idx="0">
                  <c:v>Demais</c:v>
                </c:pt>
              </c:strCache>
            </c:strRef>
          </c:tx>
          <c:spPr>
            <a:ln w="31750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17"/>
            <c:spPr>
              <a:solidFill>
                <a:schemeClr val="accent3"/>
              </a:solidFill>
              <a:ln>
                <a:noFill/>
              </a:ln>
              <a:effectLst/>
            </c:spPr>
          </c:marker>
          <c:dLbls>
            <c:dLbl>
              <c:idx val="0"/>
              <c:delete val="1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-5.1342076194772004E-2"/>
                  <c:y val="-1.8303045396164373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7"/>
              <c:delete val="1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pt-BR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'INSS (2)'!$A$2:$A$9</c:f>
              <c:numCache>
                <c:formatCode>mmm\-yy</c:formatCode>
                <c:ptCount val="8"/>
                <c:pt idx="0">
                  <c:v>42736</c:v>
                </c:pt>
                <c:pt idx="1">
                  <c:v>42767</c:v>
                </c:pt>
                <c:pt idx="2">
                  <c:v>42795</c:v>
                </c:pt>
                <c:pt idx="3">
                  <c:v>42826</c:v>
                </c:pt>
                <c:pt idx="4">
                  <c:v>42856</c:v>
                </c:pt>
                <c:pt idx="5">
                  <c:v>42887</c:v>
                </c:pt>
                <c:pt idx="6">
                  <c:v>42917</c:v>
                </c:pt>
                <c:pt idx="7">
                  <c:v>42948</c:v>
                </c:pt>
              </c:numCache>
            </c:numRef>
          </c:cat>
          <c:val>
            <c:numRef>
              <c:f>'INSS (2)'!$L$18:$L$25</c:f>
              <c:numCache>
                <c:formatCode>0.0%</c:formatCode>
                <c:ptCount val="8"/>
                <c:pt idx="0">
                  <c:v>2.0969483100130887E-2</c:v>
                </c:pt>
                <c:pt idx="1">
                  <c:v>2.1106706066820531E-2</c:v>
                </c:pt>
                <c:pt idx="2">
                  <c:v>2.1024080303094928E-2</c:v>
                </c:pt>
                <c:pt idx="3">
                  <c:v>2.3270456205829935E-2</c:v>
                </c:pt>
                <c:pt idx="4">
                  <c:v>2.110831073891992E-2</c:v>
                </c:pt>
                <c:pt idx="5">
                  <c:v>2.1358168889911714E-2</c:v>
                </c:pt>
                <c:pt idx="6">
                  <c:v>2.136494925562215E-2</c:v>
                </c:pt>
                <c:pt idx="7">
                  <c:v>2.1148904700273113E-2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340254352"/>
        <c:axId val="340257488"/>
      </c:lineChart>
      <c:lineChart>
        <c:grouping val="standard"/>
        <c:varyColors val="0"/>
        <c:ser>
          <c:idx val="0"/>
          <c:order val="0"/>
          <c:tx>
            <c:strRef>
              <c:f>'INSS (2)'!$B$2</c:f>
              <c:strCache>
                <c:ptCount val="1"/>
                <c:pt idx="0">
                  <c:v>Banco Público Grande</c:v>
                </c:pt>
              </c:strCache>
            </c:strRef>
          </c:tx>
          <c:spPr>
            <a:ln w="317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17"/>
            <c:spPr>
              <a:solidFill>
                <a:schemeClr val="accent1"/>
              </a:solidFill>
              <a:ln>
                <a:noFill/>
              </a:ln>
              <a:effectLst/>
            </c:spPr>
          </c:marker>
          <c:dLbls>
            <c:dLbl>
              <c:idx val="7"/>
              <c:layout>
                <c:manualLayout>
                  <c:x val="-4.2162146980885287E-2"/>
                  <c:y val="-5.9815046818350155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400" b="1" i="0" u="none" strike="noStrike" kern="1200" baseline="0">
                      <a:solidFill>
                        <a:srgbClr val="002060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pt-BR"/>
                </a:p>
              </c:txPr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pt-BR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'INSS (2)'!$A$2:$A$9</c:f>
              <c:numCache>
                <c:formatCode>mmm\-yy</c:formatCode>
                <c:ptCount val="8"/>
                <c:pt idx="0">
                  <c:v>42736</c:v>
                </c:pt>
                <c:pt idx="1">
                  <c:v>42767</c:v>
                </c:pt>
                <c:pt idx="2">
                  <c:v>42795</c:v>
                </c:pt>
                <c:pt idx="3">
                  <c:v>42826</c:v>
                </c:pt>
                <c:pt idx="4">
                  <c:v>42856</c:v>
                </c:pt>
                <c:pt idx="5">
                  <c:v>42887</c:v>
                </c:pt>
                <c:pt idx="6">
                  <c:v>42917</c:v>
                </c:pt>
                <c:pt idx="7">
                  <c:v>42948</c:v>
                </c:pt>
              </c:numCache>
            </c:numRef>
          </c:cat>
          <c:val>
            <c:numRef>
              <c:f>'INSS (2)'!$L$2:$L$9</c:f>
              <c:numCache>
                <c:formatCode>0.0%</c:formatCode>
                <c:ptCount val="8"/>
                <c:pt idx="0">
                  <c:v>1.6047020322224801E-2</c:v>
                </c:pt>
                <c:pt idx="1">
                  <c:v>1.6383872821947736E-2</c:v>
                </c:pt>
                <c:pt idx="2">
                  <c:v>1.5775366721881297E-2</c:v>
                </c:pt>
                <c:pt idx="3">
                  <c:v>1.6422431069910762E-2</c:v>
                </c:pt>
                <c:pt idx="4">
                  <c:v>1.6557890236943637E-2</c:v>
                </c:pt>
                <c:pt idx="5">
                  <c:v>1.6660292569330052E-2</c:v>
                </c:pt>
                <c:pt idx="6">
                  <c:v>1.7350468114619613E-2</c:v>
                </c:pt>
                <c:pt idx="7">
                  <c:v>1.7115812002599321E-2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340254744"/>
        <c:axId val="340253176"/>
      </c:lineChart>
      <c:dateAx>
        <c:axId val="340254352"/>
        <c:scaling>
          <c:orientation val="minMax"/>
        </c:scaling>
        <c:delete val="0"/>
        <c:axPos val="b"/>
        <c:numFmt formatCode="mmm\-yy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dk1">
                <a:lumMod val="75000"/>
                <a:lumOff val="2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cap="all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340257488"/>
        <c:crosses val="autoZero"/>
        <c:auto val="1"/>
        <c:lblOffset val="100"/>
        <c:baseTimeUnit val="months"/>
      </c:dateAx>
      <c:valAx>
        <c:axId val="340257488"/>
        <c:scaling>
          <c:orientation val="minMax"/>
        </c:scaling>
        <c:delete val="1"/>
        <c:axPos val="l"/>
        <c:majorGridlines>
          <c:spPr>
            <a:ln w="9525" cap="flat" cmpd="sng" algn="ctr">
              <a:gradFill>
                <a:gsLst>
                  <a:gs pos="100000">
                    <a:schemeClr val="dk1">
                      <a:lumMod val="95000"/>
                      <a:lumOff val="5000"/>
                      <a:alpha val="42000"/>
                    </a:schemeClr>
                  </a:gs>
                  <a:gs pos="0">
                    <a:schemeClr val="lt1">
                      <a:lumMod val="75000"/>
                      <a:alpha val="36000"/>
                    </a:schemeClr>
                  </a:gs>
                </a:gsLst>
                <a:lin ang="5400000" scaled="0"/>
              </a:gradFill>
              <a:round/>
            </a:ln>
            <a:effectLst/>
          </c:spPr>
        </c:majorGridlines>
        <c:numFmt formatCode="0.0%" sourceLinked="1"/>
        <c:majorTickMark val="none"/>
        <c:minorTickMark val="none"/>
        <c:tickLblPos val="nextTo"/>
        <c:crossAx val="340254352"/>
        <c:crosses val="autoZero"/>
        <c:crossBetween val="between"/>
      </c:valAx>
      <c:valAx>
        <c:axId val="340253176"/>
        <c:scaling>
          <c:orientation val="minMax"/>
          <c:min val="1.5000000000000003E-2"/>
        </c:scaling>
        <c:delete val="0"/>
        <c:axPos val="r"/>
        <c:numFmt formatCode="0.0%" sourceLinked="0"/>
        <c:majorTickMark val="out"/>
        <c:minorTickMark val="none"/>
        <c:tickLblPos val="none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340254744"/>
        <c:crosses val="max"/>
        <c:crossBetween val="between"/>
      </c:valAx>
      <c:dateAx>
        <c:axId val="340254744"/>
        <c:scaling>
          <c:orientation val="minMax"/>
        </c:scaling>
        <c:delete val="1"/>
        <c:axPos val="b"/>
        <c:numFmt formatCode="mmm\-yy" sourceLinked="1"/>
        <c:majorTickMark val="out"/>
        <c:minorTickMark val="none"/>
        <c:tickLblPos val="nextTo"/>
        <c:crossAx val="340253176"/>
        <c:crosses val="autoZero"/>
        <c:auto val="1"/>
        <c:lblOffset val="100"/>
        <c:baseTimeUnit val="months"/>
        <c:majorUnit val="1"/>
        <c:minorUnit val="1"/>
      </c:dateAx>
      <c:spPr>
        <a:noFill/>
        <a:ln>
          <a:noFill/>
        </a:ln>
        <a:effectLst/>
      </c:spPr>
    </c:plotArea>
    <c:legend>
      <c:legendPos val="b"/>
      <c:layout/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pt-BR"/>
        </a:p>
      </c:txPr>
    </c:legend>
    <c:plotVisOnly val="1"/>
    <c:dispBlanksAs val="gap"/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pt-BR"/>
    </a:p>
  </c:txPr>
  <c:externalData r:id="rId3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000" b="1" i="0" u="none" strike="noStrike" kern="1200" spc="0" baseline="0">
                <a:solidFill>
                  <a:schemeClr val="tx1">
                    <a:lumMod val="75000"/>
                  </a:schemeClr>
                </a:solidFill>
                <a:latin typeface="Segoe Condensed" panose="020B0606040200020203" pitchFamily="34" charset="0"/>
                <a:ea typeface="+mn-ea"/>
                <a:cs typeface="+mn-cs"/>
              </a:defRPr>
            </a:pPr>
            <a:r>
              <a:rPr lang="pt-BR" sz="2000" b="1"/>
              <a:t>PERDA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1" i="0" u="none" strike="noStrike" kern="1200" spc="0" baseline="0">
              <a:solidFill>
                <a:schemeClr val="tx1">
                  <a:lumMod val="75000"/>
                </a:schemeClr>
              </a:solidFill>
              <a:latin typeface="Segoe Condensed" panose="020B0606040200020203" pitchFamily="34" charset="0"/>
              <a:ea typeface="+mn-ea"/>
              <a:cs typeface="+mn-cs"/>
            </a:defRPr>
          </a:pPr>
          <a:endParaRPr lang="pt-BR"/>
        </a:p>
      </c:txPr>
    </c:title>
    <c:autoTitleDeleted val="0"/>
    <c:plotArea>
      <c:layout>
        <c:manualLayout>
          <c:layoutTarget val="inner"/>
          <c:xMode val="edge"/>
          <c:yMode val="edge"/>
          <c:x val="6.3185831311498977E-2"/>
          <c:y val="0.106322160115547"/>
          <c:w val="0.91579194444444445"/>
          <c:h val="0.6234319444444445"/>
        </c:manualLayout>
      </c:layout>
      <c:barChart>
        <c:barDir val="col"/>
        <c:grouping val="stacked"/>
        <c:varyColors val="0"/>
        <c:ser>
          <c:idx val="2"/>
          <c:order val="2"/>
          <c:tx>
            <c:strRef>
              <c:f>Gráficos!$D$1</c:f>
              <c:strCache>
                <c:ptCount val="1"/>
                <c:pt idx="0">
                  <c:v>Consignado INSS - Prejuízo 12</c:v>
                </c:pt>
              </c:strCache>
            </c:strRef>
          </c:tx>
          <c:spPr>
            <a:solidFill>
              <a:srgbClr val="FFC000"/>
            </a:solidFill>
            <a:ln>
              <a:noFill/>
            </a:ln>
            <a:effectLst/>
          </c:spPr>
          <c:invertIfNegative val="0"/>
          <c:cat>
            <c:numRef>
              <c:f>Gráficos!$A$2:$A$22</c:f>
              <c:numCache>
                <c:formatCode>General</c:formatCode>
                <c:ptCount val="21"/>
                <c:pt idx="0">
                  <c:v>201511</c:v>
                </c:pt>
                <c:pt idx="1">
                  <c:v>201512</c:v>
                </c:pt>
                <c:pt idx="2">
                  <c:v>201601</c:v>
                </c:pt>
                <c:pt idx="3">
                  <c:v>201602</c:v>
                </c:pt>
                <c:pt idx="4">
                  <c:v>201603</c:v>
                </c:pt>
                <c:pt idx="5">
                  <c:v>201604</c:v>
                </c:pt>
                <c:pt idx="6">
                  <c:v>201605</c:v>
                </c:pt>
                <c:pt idx="7">
                  <c:v>201606</c:v>
                </c:pt>
                <c:pt idx="8">
                  <c:v>201607</c:v>
                </c:pt>
                <c:pt idx="9">
                  <c:v>201608</c:v>
                </c:pt>
                <c:pt idx="10">
                  <c:v>201609</c:v>
                </c:pt>
                <c:pt idx="11">
                  <c:v>201610</c:v>
                </c:pt>
                <c:pt idx="12">
                  <c:v>201611</c:v>
                </c:pt>
                <c:pt idx="13">
                  <c:v>201612</c:v>
                </c:pt>
                <c:pt idx="14">
                  <c:v>201701</c:v>
                </c:pt>
                <c:pt idx="15">
                  <c:v>201702</c:v>
                </c:pt>
                <c:pt idx="16">
                  <c:v>201703</c:v>
                </c:pt>
                <c:pt idx="17">
                  <c:v>201704</c:v>
                </c:pt>
                <c:pt idx="18">
                  <c:v>201705</c:v>
                </c:pt>
                <c:pt idx="19">
                  <c:v>201706</c:v>
                </c:pt>
                <c:pt idx="20">
                  <c:v>201707</c:v>
                </c:pt>
              </c:numCache>
            </c:numRef>
          </c:cat>
          <c:val>
            <c:numRef>
              <c:f>Gráficos!$D$2:$D$22</c:f>
              <c:numCache>
                <c:formatCode>_(* #,##0.00_);_(* \(#,##0.00\);_(* "-"??_);_(@_)</c:formatCode>
                <c:ptCount val="21"/>
                <c:pt idx="0">
                  <c:v>1077075160.28</c:v>
                </c:pt>
                <c:pt idx="1">
                  <c:v>1089497886.26</c:v>
                </c:pt>
                <c:pt idx="2">
                  <c:v>1099467262.1700001</c:v>
                </c:pt>
                <c:pt idx="3">
                  <c:v>1103495293.6099999</c:v>
                </c:pt>
                <c:pt idx="4">
                  <c:v>1147119684.1199999</c:v>
                </c:pt>
                <c:pt idx="5">
                  <c:v>1150261609.5699999</c:v>
                </c:pt>
                <c:pt idx="6">
                  <c:v>1161526872.76</c:v>
                </c:pt>
                <c:pt idx="7">
                  <c:v>1218708862.3900001</c:v>
                </c:pt>
                <c:pt idx="8">
                  <c:v>1212136956.03</c:v>
                </c:pt>
                <c:pt idx="9">
                  <c:v>1066727436.1799999</c:v>
                </c:pt>
                <c:pt idx="10">
                  <c:v>1041578365.35</c:v>
                </c:pt>
                <c:pt idx="11">
                  <c:v>1065981855.14</c:v>
                </c:pt>
                <c:pt idx="12">
                  <c:v>1082777104.5799999</c:v>
                </c:pt>
                <c:pt idx="13">
                  <c:v>1103905360.3699999</c:v>
                </c:pt>
                <c:pt idx="14">
                  <c:v>1116509868.3800001</c:v>
                </c:pt>
                <c:pt idx="15">
                  <c:v>1122848298.72</c:v>
                </c:pt>
                <c:pt idx="16">
                  <c:v>1089988336.0599999</c:v>
                </c:pt>
                <c:pt idx="17">
                  <c:v>1111652615</c:v>
                </c:pt>
                <c:pt idx="18">
                  <c:v>1180814874.55</c:v>
                </c:pt>
                <c:pt idx="19">
                  <c:v>1167242293.1800001</c:v>
                </c:pt>
                <c:pt idx="20">
                  <c:v>1575531727.96</c:v>
                </c:pt>
              </c:numCache>
            </c:numRef>
          </c:val>
        </c:ser>
        <c:ser>
          <c:idx val="3"/>
          <c:order val="3"/>
          <c:tx>
            <c:strRef>
              <c:f>Gráficos!$E$1</c:f>
              <c:strCache>
                <c:ptCount val="1"/>
                <c:pt idx="0">
                  <c:v>Consignado Público - Prejuízo 12</c:v>
                </c:pt>
              </c:strCache>
            </c:strRef>
          </c:tx>
          <c:spPr>
            <a:solidFill>
              <a:srgbClr val="00B050"/>
            </a:solidFill>
            <a:ln>
              <a:noFill/>
            </a:ln>
            <a:effectLst/>
          </c:spPr>
          <c:invertIfNegative val="0"/>
          <c:cat>
            <c:numRef>
              <c:f>Gráficos!$A$2:$A$22</c:f>
              <c:numCache>
                <c:formatCode>General</c:formatCode>
                <c:ptCount val="21"/>
                <c:pt idx="0">
                  <c:v>201511</c:v>
                </c:pt>
                <c:pt idx="1">
                  <c:v>201512</c:v>
                </c:pt>
                <c:pt idx="2">
                  <c:v>201601</c:v>
                </c:pt>
                <c:pt idx="3">
                  <c:v>201602</c:v>
                </c:pt>
                <c:pt idx="4">
                  <c:v>201603</c:v>
                </c:pt>
                <c:pt idx="5">
                  <c:v>201604</c:v>
                </c:pt>
                <c:pt idx="6">
                  <c:v>201605</c:v>
                </c:pt>
                <c:pt idx="7">
                  <c:v>201606</c:v>
                </c:pt>
                <c:pt idx="8">
                  <c:v>201607</c:v>
                </c:pt>
                <c:pt idx="9">
                  <c:v>201608</c:v>
                </c:pt>
                <c:pt idx="10">
                  <c:v>201609</c:v>
                </c:pt>
                <c:pt idx="11">
                  <c:v>201610</c:v>
                </c:pt>
                <c:pt idx="12">
                  <c:v>201611</c:v>
                </c:pt>
                <c:pt idx="13">
                  <c:v>201612</c:v>
                </c:pt>
                <c:pt idx="14">
                  <c:v>201701</c:v>
                </c:pt>
                <c:pt idx="15">
                  <c:v>201702</c:v>
                </c:pt>
                <c:pt idx="16">
                  <c:v>201703</c:v>
                </c:pt>
                <c:pt idx="17">
                  <c:v>201704</c:v>
                </c:pt>
                <c:pt idx="18">
                  <c:v>201705</c:v>
                </c:pt>
                <c:pt idx="19">
                  <c:v>201706</c:v>
                </c:pt>
                <c:pt idx="20">
                  <c:v>201707</c:v>
                </c:pt>
              </c:numCache>
            </c:numRef>
          </c:cat>
          <c:val>
            <c:numRef>
              <c:f>Gráficos!$E$2:$E$22</c:f>
              <c:numCache>
                <c:formatCode>_(* #,##0.00_);_(* \(#,##0.00\);_(* "-"??_);_(@_)</c:formatCode>
                <c:ptCount val="21"/>
                <c:pt idx="0">
                  <c:v>1656122454.96</c:v>
                </c:pt>
                <c:pt idx="1">
                  <c:v>1588898765.0899999</c:v>
                </c:pt>
                <c:pt idx="2">
                  <c:v>1690527208.74</c:v>
                </c:pt>
                <c:pt idx="3">
                  <c:v>1684972541.25</c:v>
                </c:pt>
                <c:pt idx="4">
                  <c:v>1802577260.6600001</c:v>
                </c:pt>
                <c:pt idx="5">
                  <c:v>1832622281.8800001</c:v>
                </c:pt>
                <c:pt idx="6">
                  <c:v>1789577481.53</c:v>
                </c:pt>
                <c:pt idx="7">
                  <c:v>1828523281.49</c:v>
                </c:pt>
                <c:pt idx="8">
                  <c:v>1828912660.1400001</c:v>
                </c:pt>
                <c:pt idx="9">
                  <c:v>1873297994.9200001</c:v>
                </c:pt>
                <c:pt idx="10">
                  <c:v>1799501783.9000001</c:v>
                </c:pt>
                <c:pt idx="11">
                  <c:v>1820492517.6900001</c:v>
                </c:pt>
                <c:pt idx="12">
                  <c:v>1938686302.73</c:v>
                </c:pt>
                <c:pt idx="13">
                  <c:v>1943376832.8800001</c:v>
                </c:pt>
                <c:pt idx="14">
                  <c:v>1982787693.3199999</c:v>
                </c:pt>
                <c:pt idx="15">
                  <c:v>1995303084.5699999</c:v>
                </c:pt>
                <c:pt idx="16">
                  <c:v>1826664745.02</c:v>
                </c:pt>
                <c:pt idx="17">
                  <c:v>1878380216.02</c:v>
                </c:pt>
                <c:pt idx="18">
                  <c:v>1765927363.23</c:v>
                </c:pt>
                <c:pt idx="19">
                  <c:v>1711822385.6500001</c:v>
                </c:pt>
                <c:pt idx="20">
                  <c:v>1831805623.5799999</c:v>
                </c:pt>
              </c:numCache>
            </c:numRef>
          </c:val>
        </c:ser>
        <c:ser>
          <c:idx val="5"/>
          <c:order val="4"/>
          <c:tx>
            <c:strRef>
              <c:f>Gráficos!$F$1</c:f>
              <c:strCache>
                <c:ptCount val="1"/>
                <c:pt idx="0">
                  <c:v>Consignado INSS - Carteira Média</c:v>
                </c:pt>
              </c:strCache>
            </c:strRef>
          </c:tx>
          <c:spPr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ffectLst/>
          </c:spPr>
          <c:invertIfNegative val="0"/>
          <c:cat>
            <c:numRef>
              <c:f>Gráficos!$A$2:$A$22</c:f>
              <c:numCache>
                <c:formatCode>General</c:formatCode>
                <c:ptCount val="21"/>
                <c:pt idx="0">
                  <c:v>201511</c:v>
                </c:pt>
                <c:pt idx="1">
                  <c:v>201512</c:v>
                </c:pt>
                <c:pt idx="2">
                  <c:v>201601</c:v>
                </c:pt>
                <c:pt idx="3">
                  <c:v>201602</c:v>
                </c:pt>
                <c:pt idx="4">
                  <c:v>201603</c:v>
                </c:pt>
                <c:pt idx="5">
                  <c:v>201604</c:v>
                </c:pt>
                <c:pt idx="6">
                  <c:v>201605</c:v>
                </c:pt>
                <c:pt idx="7">
                  <c:v>201606</c:v>
                </c:pt>
                <c:pt idx="8">
                  <c:v>201607</c:v>
                </c:pt>
                <c:pt idx="9">
                  <c:v>201608</c:v>
                </c:pt>
                <c:pt idx="10">
                  <c:v>201609</c:v>
                </c:pt>
                <c:pt idx="11">
                  <c:v>201610</c:v>
                </c:pt>
                <c:pt idx="12">
                  <c:v>201611</c:v>
                </c:pt>
                <c:pt idx="13">
                  <c:v>201612</c:v>
                </c:pt>
                <c:pt idx="14">
                  <c:v>201701</c:v>
                </c:pt>
                <c:pt idx="15">
                  <c:v>201702</c:v>
                </c:pt>
                <c:pt idx="16">
                  <c:v>201703</c:v>
                </c:pt>
                <c:pt idx="17">
                  <c:v>201704</c:v>
                </c:pt>
                <c:pt idx="18">
                  <c:v>201705</c:v>
                </c:pt>
                <c:pt idx="19">
                  <c:v>201706</c:v>
                </c:pt>
                <c:pt idx="20">
                  <c:v>201707</c:v>
                </c:pt>
              </c:numCache>
            </c:numRef>
          </c:cat>
          <c:val>
            <c:numRef>
              <c:f>Gráficos!$F$2:$F$22</c:f>
              <c:numCache>
                <c:formatCode>_(* #,##0.00_);_(* \(#,##0.00\);_(* "-"??_);_(@_)</c:formatCode>
                <c:ptCount val="21"/>
                <c:pt idx="0">
                  <c:v>44437047362.04583</c:v>
                </c:pt>
                <c:pt idx="1">
                  <c:v>49900390455.875832</c:v>
                </c:pt>
                <c:pt idx="2">
                  <c:v>55434877546.808327</c:v>
                </c:pt>
                <c:pt idx="3">
                  <c:v>57473437672.962494</c:v>
                </c:pt>
                <c:pt idx="4">
                  <c:v>59520457591.136665</c:v>
                </c:pt>
                <c:pt idx="5">
                  <c:v>61609197120.28083</c:v>
                </c:pt>
                <c:pt idx="6">
                  <c:v>63923155107.320007</c:v>
                </c:pt>
                <c:pt idx="7">
                  <c:v>66059490272.628349</c:v>
                </c:pt>
                <c:pt idx="8">
                  <c:v>67954000564.952507</c:v>
                </c:pt>
                <c:pt idx="9">
                  <c:v>70090022219.918335</c:v>
                </c:pt>
                <c:pt idx="10">
                  <c:v>71897284730.633347</c:v>
                </c:pt>
                <c:pt idx="11">
                  <c:v>73341689696.979996</c:v>
                </c:pt>
                <c:pt idx="12">
                  <c:v>75309655888.8125</c:v>
                </c:pt>
                <c:pt idx="13">
                  <c:v>76519100586.535828</c:v>
                </c:pt>
                <c:pt idx="14">
                  <c:v>77774488504.358322</c:v>
                </c:pt>
                <c:pt idx="15">
                  <c:v>79084785681.998337</c:v>
                </c:pt>
                <c:pt idx="16">
                  <c:v>80432504175.570831</c:v>
                </c:pt>
                <c:pt idx="17">
                  <c:v>81841965739.06749</c:v>
                </c:pt>
                <c:pt idx="18">
                  <c:v>83060630331.781662</c:v>
                </c:pt>
                <c:pt idx="19">
                  <c:v>84484562065.419159</c:v>
                </c:pt>
                <c:pt idx="20">
                  <c:v>85823246788.562485</c:v>
                </c:pt>
              </c:numCache>
            </c:numRef>
          </c:val>
        </c:ser>
        <c:ser>
          <c:idx val="4"/>
          <c:order val="5"/>
          <c:tx>
            <c:strRef>
              <c:f>Gráficos!$G$1</c:f>
              <c:strCache>
                <c:ptCount val="1"/>
                <c:pt idx="0">
                  <c:v>Consignado Público - Carteira Média</c:v>
                </c:pt>
              </c:strCache>
            </c:strRef>
          </c:tx>
          <c:spPr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  <a:effectLst/>
          </c:spPr>
          <c:invertIfNegative val="0"/>
          <c:cat>
            <c:numRef>
              <c:f>Gráficos!$A$2:$A$22</c:f>
              <c:numCache>
                <c:formatCode>General</c:formatCode>
                <c:ptCount val="21"/>
                <c:pt idx="0">
                  <c:v>201511</c:v>
                </c:pt>
                <c:pt idx="1">
                  <c:v>201512</c:v>
                </c:pt>
                <c:pt idx="2">
                  <c:v>201601</c:v>
                </c:pt>
                <c:pt idx="3">
                  <c:v>201602</c:v>
                </c:pt>
                <c:pt idx="4">
                  <c:v>201603</c:v>
                </c:pt>
                <c:pt idx="5">
                  <c:v>201604</c:v>
                </c:pt>
                <c:pt idx="6">
                  <c:v>201605</c:v>
                </c:pt>
                <c:pt idx="7">
                  <c:v>201606</c:v>
                </c:pt>
                <c:pt idx="8">
                  <c:v>201607</c:v>
                </c:pt>
                <c:pt idx="9">
                  <c:v>201608</c:v>
                </c:pt>
                <c:pt idx="10">
                  <c:v>201609</c:v>
                </c:pt>
                <c:pt idx="11">
                  <c:v>201610</c:v>
                </c:pt>
                <c:pt idx="12">
                  <c:v>201611</c:v>
                </c:pt>
                <c:pt idx="13">
                  <c:v>201612</c:v>
                </c:pt>
                <c:pt idx="14">
                  <c:v>201701</c:v>
                </c:pt>
                <c:pt idx="15">
                  <c:v>201702</c:v>
                </c:pt>
                <c:pt idx="16">
                  <c:v>201703</c:v>
                </c:pt>
                <c:pt idx="17">
                  <c:v>201704</c:v>
                </c:pt>
                <c:pt idx="18">
                  <c:v>201705</c:v>
                </c:pt>
                <c:pt idx="19">
                  <c:v>201706</c:v>
                </c:pt>
                <c:pt idx="20">
                  <c:v>201707</c:v>
                </c:pt>
              </c:numCache>
            </c:numRef>
          </c:cat>
          <c:val>
            <c:numRef>
              <c:f>Gráficos!$G$2:$G$22</c:f>
              <c:numCache>
                <c:formatCode>_(* #,##0.00_);_(* \(#,##0.00\);_(* "-"??_);_(@_)</c:formatCode>
                <c:ptCount val="21"/>
                <c:pt idx="0">
                  <c:v>90486756568.01416</c:v>
                </c:pt>
                <c:pt idx="1">
                  <c:v>100583432638.39417</c:v>
                </c:pt>
                <c:pt idx="2">
                  <c:v>109852843752.62416</c:v>
                </c:pt>
                <c:pt idx="3">
                  <c:v>110948528072.82335</c:v>
                </c:pt>
                <c:pt idx="4">
                  <c:v>113186382997.55168</c:v>
                </c:pt>
                <c:pt idx="5">
                  <c:v>114953582426.25751</c:v>
                </c:pt>
                <c:pt idx="6">
                  <c:v>116737596853.17336</c:v>
                </c:pt>
                <c:pt idx="7">
                  <c:v>117926103754.03334</c:v>
                </c:pt>
                <c:pt idx="8">
                  <c:v>119215965835.11333</c:v>
                </c:pt>
                <c:pt idx="9">
                  <c:v>120711835351.40666</c:v>
                </c:pt>
                <c:pt idx="10">
                  <c:v>122183724280.62248</c:v>
                </c:pt>
                <c:pt idx="11">
                  <c:v>123353896757.37166</c:v>
                </c:pt>
                <c:pt idx="12">
                  <c:v>127509092362.86082</c:v>
                </c:pt>
                <c:pt idx="13">
                  <c:v>128219613669.27583</c:v>
                </c:pt>
                <c:pt idx="14">
                  <c:v>131412995379.56334</c:v>
                </c:pt>
                <c:pt idx="15">
                  <c:v>134774519616.4525</c:v>
                </c:pt>
                <c:pt idx="16">
                  <c:v>137320759379.37334</c:v>
                </c:pt>
                <c:pt idx="17">
                  <c:v>139812152395.965</c:v>
                </c:pt>
                <c:pt idx="18">
                  <c:v>142151261299.08167</c:v>
                </c:pt>
                <c:pt idx="19">
                  <c:v>144938414179.19418</c:v>
                </c:pt>
                <c:pt idx="20">
                  <c:v>147377304346.65915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340258272"/>
        <c:axId val="340256312"/>
      </c:barChart>
      <c:lineChart>
        <c:grouping val="standard"/>
        <c:varyColors val="0"/>
        <c:ser>
          <c:idx val="0"/>
          <c:order val="0"/>
          <c:tx>
            <c:strRef>
              <c:f>Gráficos!$B$1</c:f>
              <c:strCache>
                <c:ptCount val="1"/>
                <c:pt idx="0">
                  <c:v>Consignado INSS - Perda</c:v>
                </c:pt>
              </c:strCache>
            </c:strRef>
          </c:tx>
          <c:spPr>
            <a:ln w="3810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dLbls>
            <c:dLbl>
              <c:idx val="20"/>
              <c:layout>
                <c:manualLayout>
                  <c:x val="-3.1445687774571129E-2"/>
                  <c:y val="-4.3369498106767788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400" b="1" i="0" u="none" strike="noStrike" kern="1200" baseline="0">
                      <a:solidFill>
                        <a:schemeClr val="tx1">
                          <a:lumMod val="75000"/>
                        </a:schemeClr>
                      </a:solidFill>
                      <a:latin typeface="Segoe Condensed" panose="020B0606040200020203" pitchFamily="34" charset="0"/>
                      <a:ea typeface="+mn-ea"/>
                      <a:cs typeface="+mn-cs"/>
                    </a:defRPr>
                  </a:pPr>
                  <a:endParaRPr lang="pt-BR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75000"/>
                      </a:schemeClr>
                    </a:solidFill>
                    <a:latin typeface="Segoe Condensed" panose="020B0606040200020203" pitchFamily="34" charset="0"/>
                    <a:ea typeface="+mn-ea"/>
                    <a:cs typeface="+mn-cs"/>
                  </a:defRPr>
                </a:pPr>
                <a:endParaRPr lang="pt-BR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Gráficos!$A$2:$A$22</c:f>
              <c:numCache>
                <c:formatCode>General</c:formatCode>
                <c:ptCount val="21"/>
                <c:pt idx="0">
                  <c:v>201511</c:v>
                </c:pt>
                <c:pt idx="1">
                  <c:v>201512</c:v>
                </c:pt>
                <c:pt idx="2">
                  <c:v>201601</c:v>
                </c:pt>
                <c:pt idx="3">
                  <c:v>201602</c:v>
                </c:pt>
                <c:pt idx="4">
                  <c:v>201603</c:v>
                </c:pt>
                <c:pt idx="5">
                  <c:v>201604</c:v>
                </c:pt>
                <c:pt idx="6">
                  <c:v>201605</c:v>
                </c:pt>
                <c:pt idx="7">
                  <c:v>201606</c:v>
                </c:pt>
                <c:pt idx="8">
                  <c:v>201607</c:v>
                </c:pt>
                <c:pt idx="9">
                  <c:v>201608</c:v>
                </c:pt>
                <c:pt idx="10">
                  <c:v>201609</c:v>
                </c:pt>
                <c:pt idx="11">
                  <c:v>201610</c:v>
                </c:pt>
                <c:pt idx="12">
                  <c:v>201611</c:v>
                </c:pt>
                <c:pt idx="13">
                  <c:v>201612</c:v>
                </c:pt>
                <c:pt idx="14">
                  <c:v>201701</c:v>
                </c:pt>
                <c:pt idx="15">
                  <c:v>201702</c:v>
                </c:pt>
                <c:pt idx="16">
                  <c:v>201703</c:v>
                </c:pt>
                <c:pt idx="17">
                  <c:v>201704</c:v>
                </c:pt>
                <c:pt idx="18">
                  <c:v>201705</c:v>
                </c:pt>
                <c:pt idx="19">
                  <c:v>201706</c:v>
                </c:pt>
                <c:pt idx="20">
                  <c:v>201707</c:v>
                </c:pt>
              </c:numCache>
            </c:numRef>
          </c:cat>
          <c:val>
            <c:numRef>
              <c:f>Gráficos!$B$2:$B$22</c:f>
              <c:numCache>
                <c:formatCode>0.00%</c:formatCode>
                <c:ptCount val="21"/>
                <c:pt idx="0">
                  <c:v>2.4238225179649124E-2</c:v>
                </c:pt>
                <c:pt idx="1">
                  <c:v>2.1833454133457792E-2</c:v>
                </c:pt>
                <c:pt idx="2">
                  <c:v>1.9833493115261731E-2</c:v>
                </c:pt>
                <c:pt idx="3">
                  <c:v>1.9200092047549862E-2</c:v>
                </c:pt>
                <c:pt idx="4">
                  <c:v>1.9272695986309422E-2</c:v>
                </c:pt>
                <c:pt idx="5">
                  <c:v>1.8670290530232392E-2</c:v>
                </c:pt>
                <c:pt idx="6">
                  <c:v>1.8170674942591978E-2</c:v>
                </c:pt>
                <c:pt idx="7">
                  <c:v>1.8448656769229875E-2</c:v>
                </c:pt>
                <c:pt idx="8">
                  <c:v>1.7837609941322035E-2</c:v>
                </c:pt>
                <c:pt idx="9">
                  <c:v>1.521939075483493E-2</c:v>
                </c:pt>
                <c:pt idx="10">
                  <c:v>1.4487033401224035E-2</c:v>
                </c:pt>
                <c:pt idx="11">
                  <c:v>1.4534459998729673E-2</c:v>
                </c:pt>
                <c:pt idx="12">
                  <c:v>1.4377666340404167E-2</c:v>
                </c:pt>
                <c:pt idx="13">
                  <c:v>1.4426533400266355E-2</c:v>
                </c:pt>
                <c:pt idx="14">
                  <c:v>1.4355733992611641E-2</c:v>
                </c:pt>
                <c:pt idx="15">
                  <c:v>1.4198031758409231E-2</c:v>
                </c:pt>
                <c:pt idx="16">
                  <c:v>1.3551590208863023E-2</c:v>
                </c:pt>
                <c:pt idx="17">
                  <c:v>1.3582916844204655E-2</c:v>
                </c:pt>
                <c:pt idx="18">
                  <c:v>1.4216300428172676E-2</c:v>
                </c:pt>
                <c:pt idx="19">
                  <c:v>1.3816042418213237E-2</c:v>
                </c:pt>
                <c:pt idx="20">
                  <c:v>1.8357866742580151E-2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Gráficos!$C$1</c:f>
              <c:strCache>
                <c:ptCount val="1"/>
                <c:pt idx="0">
                  <c:v>Consignado Público - Perda</c:v>
                </c:pt>
              </c:strCache>
            </c:strRef>
          </c:tx>
          <c:spPr>
            <a:ln w="38100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dLbls>
            <c:dLbl>
              <c:idx val="20"/>
              <c:layout>
                <c:manualLayout>
                  <c:x val="-4.3534131699195691E-2"/>
                  <c:y val="7.9492203133107675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400" b="1" i="0" u="none" strike="noStrike" kern="1200" baseline="0">
                      <a:solidFill>
                        <a:schemeClr val="tx1">
                          <a:lumMod val="75000"/>
                        </a:schemeClr>
                      </a:solidFill>
                      <a:latin typeface="Segoe Condensed" panose="020B0606040200020203" pitchFamily="34" charset="0"/>
                      <a:ea typeface="+mn-ea"/>
                      <a:cs typeface="+mn-cs"/>
                    </a:defRPr>
                  </a:pPr>
                  <a:endParaRPr lang="pt-BR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75000"/>
                      </a:schemeClr>
                    </a:solidFill>
                    <a:latin typeface="Segoe Condensed" panose="020B0606040200020203" pitchFamily="34" charset="0"/>
                    <a:ea typeface="+mn-ea"/>
                    <a:cs typeface="+mn-cs"/>
                  </a:defRPr>
                </a:pPr>
                <a:endParaRPr lang="pt-BR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Gráficos!$A$2:$A$22</c:f>
              <c:numCache>
                <c:formatCode>General</c:formatCode>
                <c:ptCount val="21"/>
                <c:pt idx="0">
                  <c:v>201511</c:v>
                </c:pt>
                <c:pt idx="1">
                  <c:v>201512</c:v>
                </c:pt>
                <c:pt idx="2">
                  <c:v>201601</c:v>
                </c:pt>
                <c:pt idx="3">
                  <c:v>201602</c:v>
                </c:pt>
                <c:pt idx="4">
                  <c:v>201603</c:v>
                </c:pt>
                <c:pt idx="5">
                  <c:v>201604</c:v>
                </c:pt>
                <c:pt idx="6">
                  <c:v>201605</c:v>
                </c:pt>
                <c:pt idx="7">
                  <c:v>201606</c:v>
                </c:pt>
                <c:pt idx="8">
                  <c:v>201607</c:v>
                </c:pt>
                <c:pt idx="9">
                  <c:v>201608</c:v>
                </c:pt>
                <c:pt idx="10">
                  <c:v>201609</c:v>
                </c:pt>
                <c:pt idx="11">
                  <c:v>201610</c:v>
                </c:pt>
                <c:pt idx="12">
                  <c:v>201611</c:v>
                </c:pt>
                <c:pt idx="13">
                  <c:v>201612</c:v>
                </c:pt>
                <c:pt idx="14">
                  <c:v>201701</c:v>
                </c:pt>
                <c:pt idx="15">
                  <c:v>201702</c:v>
                </c:pt>
                <c:pt idx="16">
                  <c:v>201703</c:v>
                </c:pt>
                <c:pt idx="17">
                  <c:v>201704</c:v>
                </c:pt>
                <c:pt idx="18">
                  <c:v>201705</c:v>
                </c:pt>
                <c:pt idx="19">
                  <c:v>201706</c:v>
                </c:pt>
                <c:pt idx="20">
                  <c:v>201707</c:v>
                </c:pt>
              </c:numCache>
            </c:numRef>
          </c:cat>
          <c:val>
            <c:numRef>
              <c:f>Gráficos!$C$2:$C$22</c:f>
              <c:numCache>
                <c:formatCode>0.00%</c:formatCode>
                <c:ptCount val="21"/>
                <c:pt idx="0">
                  <c:v>1.8302373935960226E-2</c:v>
                </c:pt>
                <c:pt idx="1">
                  <c:v>1.5796823824876047E-2</c:v>
                </c:pt>
                <c:pt idx="2">
                  <c:v>1.5389016351245953E-2</c:v>
                </c:pt>
                <c:pt idx="3">
                  <c:v>1.5186975172343284E-2</c:v>
                </c:pt>
                <c:pt idx="4">
                  <c:v>1.592574312317226E-2</c:v>
                </c:pt>
                <c:pt idx="5">
                  <c:v>1.5942280729316319E-2</c:v>
                </c:pt>
                <c:pt idx="6">
                  <c:v>1.5329915380910573E-2</c:v>
                </c:pt>
                <c:pt idx="7">
                  <c:v>1.5505670273851139E-2</c:v>
                </c:pt>
                <c:pt idx="8">
                  <c:v>1.5341172193911972E-2</c:v>
                </c:pt>
                <c:pt idx="9">
                  <c:v>1.5518759941530211E-2</c:v>
                </c:pt>
                <c:pt idx="10">
                  <c:v>1.4727835433850735E-2</c:v>
                </c:pt>
                <c:pt idx="11">
                  <c:v>1.4758289486961076E-2</c:v>
                </c:pt>
                <c:pt idx="12">
                  <c:v>1.5204298507693521E-2</c:v>
                </c:pt>
                <c:pt idx="13">
                  <c:v>1.5156626800425892E-2</c:v>
                </c:pt>
                <c:pt idx="14">
                  <c:v>1.5088216257403357E-2</c:v>
                </c:pt>
                <c:pt idx="15">
                  <c:v>1.4804750113362117E-2</c:v>
                </c:pt>
                <c:pt idx="16">
                  <c:v>1.3302174800632361E-2</c:v>
                </c:pt>
                <c:pt idx="17">
                  <c:v>1.3435028242038639E-2</c:v>
                </c:pt>
                <c:pt idx="18">
                  <c:v>1.2422875091586742E-2</c:v>
                </c:pt>
                <c:pt idx="19">
                  <c:v>1.1810687976298634E-2</c:v>
                </c:pt>
                <c:pt idx="20">
                  <c:v>1.2429360353010992E-2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340255920"/>
        <c:axId val="340255136"/>
      </c:lineChart>
      <c:catAx>
        <c:axId val="34025592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>
                    <a:lumMod val="75000"/>
                  </a:schemeClr>
                </a:solidFill>
                <a:latin typeface="Segoe Condensed" panose="020B0606040200020203" pitchFamily="34" charset="0"/>
                <a:ea typeface="+mn-ea"/>
                <a:cs typeface="+mn-cs"/>
              </a:defRPr>
            </a:pPr>
            <a:endParaRPr lang="pt-BR"/>
          </a:p>
        </c:txPr>
        <c:crossAx val="340255136"/>
        <c:crosses val="autoZero"/>
        <c:auto val="1"/>
        <c:lblAlgn val="ctr"/>
        <c:lblOffset val="100"/>
        <c:noMultiLvlLbl val="0"/>
      </c:catAx>
      <c:valAx>
        <c:axId val="34025513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75000"/>
                  </a:schemeClr>
                </a:solidFill>
                <a:latin typeface="Segoe Condensed" panose="020B0606040200020203" pitchFamily="34" charset="0"/>
                <a:ea typeface="+mn-ea"/>
                <a:cs typeface="+mn-cs"/>
              </a:defRPr>
            </a:pPr>
            <a:endParaRPr lang="pt-BR"/>
          </a:p>
        </c:txPr>
        <c:crossAx val="340255920"/>
        <c:crosses val="autoZero"/>
        <c:crossBetween val="between"/>
      </c:valAx>
      <c:valAx>
        <c:axId val="340256312"/>
        <c:scaling>
          <c:orientation val="minMax"/>
          <c:min val="20000000"/>
        </c:scaling>
        <c:delete val="0"/>
        <c:axPos val="r"/>
        <c:numFmt formatCode="#,##0,,," sourceLinked="0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75000"/>
                  </a:schemeClr>
                </a:solidFill>
                <a:latin typeface="Segoe Condensed" panose="020B0606040200020203" pitchFamily="34" charset="0"/>
                <a:ea typeface="+mn-ea"/>
                <a:cs typeface="+mn-cs"/>
              </a:defRPr>
            </a:pPr>
            <a:endParaRPr lang="pt-BR"/>
          </a:p>
        </c:txPr>
        <c:crossAx val="340258272"/>
        <c:crosses val="max"/>
        <c:crossBetween val="between"/>
      </c:valAx>
      <c:catAx>
        <c:axId val="340258272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340256312"/>
        <c:crosses val="autoZero"/>
        <c:auto val="1"/>
        <c:lblAlgn val="ctr"/>
        <c:lblOffset val="100"/>
        <c:noMultiLvlLbl val="0"/>
      </c:cat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tx1">
                  <a:lumMod val="75000"/>
                </a:schemeClr>
              </a:solidFill>
              <a:latin typeface="Segoe Condensed" panose="020B0606040200020203" pitchFamily="34" charset="0"/>
              <a:ea typeface="+mn-ea"/>
              <a:cs typeface="+mn-cs"/>
            </a:defRPr>
          </a:pPr>
          <a:endParaRPr lang="pt-BR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000">
          <a:solidFill>
            <a:schemeClr val="tx1">
              <a:lumMod val="75000"/>
            </a:schemeClr>
          </a:solidFill>
          <a:latin typeface="Segoe Condensed" panose="020B0606040200020203" pitchFamily="34" charset="0"/>
        </a:defRPr>
      </a:pPr>
      <a:endParaRPr lang="pt-BR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pt-BR"/>
              <a:t>Saldo Consignado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pt-BR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Consignado3050!$B$2</c:f>
              <c:strCache>
                <c:ptCount val="1"/>
                <c:pt idx="0">
                  <c:v>trabalhadores do setor privado - R$ (milhões)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numRef>
              <c:f>Consignado3050!$A$3:$A$79</c:f>
              <c:numCache>
                <c:formatCode>mmm\-yy</c:formatCode>
                <c:ptCount val="77"/>
                <c:pt idx="0">
                  <c:v>40603</c:v>
                </c:pt>
                <c:pt idx="1">
                  <c:v>40634</c:v>
                </c:pt>
                <c:pt idx="2">
                  <c:v>40664</c:v>
                </c:pt>
                <c:pt idx="3">
                  <c:v>40695</c:v>
                </c:pt>
                <c:pt idx="4">
                  <c:v>40725</c:v>
                </c:pt>
                <c:pt idx="5">
                  <c:v>40756</c:v>
                </c:pt>
                <c:pt idx="6">
                  <c:v>40787</c:v>
                </c:pt>
                <c:pt idx="7">
                  <c:v>40817</c:v>
                </c:pt>
                <c:pt idx="8">
                  <c:v>40848</c:v>
                </c:pt>
                <c:pt idx="9">
                  <c:v>40878</c:v>
                </c:pt>
                <c:pt idx="10">
                  <c:v>40909</c:v>
                </c:pt>
                <c:pt idx="11">
                  <c:v>40940</c:v>
                </c:pt>
                <c:pt idx="12">
                  <c:v>40969</c:v>
                </c:pt>
                <c:pt idx="13">
                  <c:v>41000</c:v>
                </c:pt>
                <c:pt idx="14">
                  <c:v>41030</c:v>
                </c:pt>
                <c:pt idx="15">
                  <c:v>41061</c:v>
                </c:pt>
                <c:pt idx="16">
                  <c:v>41091</c:v>
                </c:pt>
                <c:pt idx="17">
                  <c:v>41122</c:v>
                </c:pt>
                <c:pt idx="18">
                  <c:v>41153</c:v>
                </c:pt>
                <c:pt idx="19">
                  <c:v>41183</c:v>
                </c:pt>
                <c:pt idx="20">
                  <c:v>41214</c:v>
                </c:pt>
                <c:pt idx="21">
                  <c:v>41244</c:v>
                </c:pt>
                <c:pt idx="22">
                  <c:v>41275</c:v>
                </c:pt>
                <c:pt idx="23">
                  <c:v>41306</c:v>
                </c:pt>
                <c:pt idx="24">
                  <c:v>41334</c:v>
                </c:pt>
                <c:pt idx="25">
                  <c:v>41365</c:v>
                </c:pt>
                <c:pt idx="26">
                  <c:v>41395</c:v>
                </c:pt>
                <c:pt idx="27">
                  <c:v>41426</c:v>
                </c:pt>
                <c:pt idx="28">
                  <c:v>41456</c:v>
                </c:pt>
                <c:pt idx="29">
                  <c:v>41487</c:v>
                </c:pt>
                <c:pt idx="30">
                  <c:v>41518</c:v>
                </c:pt>
                <c:pt idx="31">
                  <c:v>41548</c:v>
                </c:pt>
                <c:pt idx="32">
                  <c:v>41579</c:v>
                </c:pt>
                <c:pt idx="33">
                  <c:v>41609</c:v>
                </c:pt>
                <c:pt idx="34">
                  <c:v>41640</c:v>
                </c:pt>
                <c:pt idx="35">
                  <c:v>41671</c:v>
                </c:pt>
                <c:pt idx="36">
                  <c:v>41699</c:v>
                </c:pt>
                <c:pt idx="37">
                  <c:v>41730</c:v>
                </c:pt>
                <c:pt idx="38">
                  <c:v>41760</c:v>
                </c:pt>
                <c:pt idx="39">
                  <c:v>41791</c:v>
                </c:pt>
                <c:pt idx="40">
                  <c:v>41821</c:v>
                </c:pt>
                <c:pt idx="41">
                  <c:v>41852</c:v>
                </c:pt>
                <c:pt idx="42">
                  <c:v>41883</c:v>
                </c:pt>
                <c:pt idx="43">
                  <c:v>41913</c:v>
                </c:pt>
                <c:pt idx="44">
                  <c:v>41944</c:v>
                </c:pt>
                <c:pt idx="45">
                  <c:v>41974</c:v>
                </c:pt>
                <c:pt idx="46">
                  <c:v>42005</c:v>
                </c:pt>
                <c:pt idx="47">
                  <c:v>42036</c:v>
                </c:pt>
                <c:pt idx="48">
                  <c:v>42064</c:v>
                </c:pt>
                <c:pt idx="49">
                  <c:v>42095</c:v>
                </c:pt>
                <c:pt idx="50">
                  <c:v>42125</c:v>
                </c:pt>
                <c:pt idx="51">
                  <c:v>42156</c:v>
                </c:pt>
                <c:pt idx="52">
                  <c:v>42186</c:v>
                </c:pt>
                <c:pt idx="53">
                  <c:v>42217</c:v>
                </c:pt>
                <c:pt idx="54">
                  <c:v>42248</c:v>
                </c:pt>
                <c:pt idx="55">
                  <c:v>42278</c:v>
                </c:pt>
                <c:pt idx="56">
                  <c:v>42309</c:v>
                </c:pt>
                <c:pt idx="57">
                  <c:v>42339</c:v>
                </c:pt>
                <c:pt idx="58">
                  <c:v>42370</c:v>
                </c:pt>
                <c:pt idx="59">
                  <c:v>42401</c:v>
                </c:pt>
                <c:pt idx="60">
                  <c:v>42430</c:v>
                </c:pt>
                <c:pt idx="61">
                  <c:v>42461</c:v>
                </c:pt>
                <c:pt idx="62">
                  <c:v>42491</c:v>
                </c:pt>
                <c:pt idx="63">
                  <c:v>42522</c:v>
                </c:pt>
                <c:pt idx="64">
                  <c:v>42552</c:v>
                </c:pt>
                <c:pt idx="65">
                  <c:v>42583</c:v>
                </c:pt>
                <c:pt idx="66">
                  <c:v>42614</c:v>
                </c:pt>
                <c:pt idx="67">
                  <c:v>42644</c:v>
                </c:pt>
                <c:pt idx="68">
                  <c:v>42675</c:v>
                </c:pt>
                <c:pt idx="69">
                  <c:v>42705</c:v>
                </c:pt>
                <c:pt idx="70">
                  <c:v>42736</c:v>
                </c:pt>
                <c:pt idx="71">
                  <c:v>42767</c:v>
                </c:pt>
                <c:pt idx="72">
                  <c:v>42795</c:v>
                </c:pt>
                <c:pt idx="73">
                  <c:v>42826</c:v>
                </c:pt>
                <c:pt idx="74">
                  <c:v>42856</c:v>
                </c:pt>
                <c:pt idx="75">
                  <c:v>42887</c:v>
                </c:pt>
                <c:pt idx="76">
                  <c:v>42917</c:v>
                </c:pt>
              </c:numCache>
            </c:numRef>
          </c:cat>
          <c:val>
            <c:numRef>
              <c:f>Consignado3050!$B$3:$B$79</c:f>
              <c:numCache>
                <c:formatCode>#,##0</c:formatCode>
                <c:ptCount val="77"/>
                <c:pt idx="0">
                  <c:v>11850</c:v>
                </c:pt>
                <c:pt idx="1">
                  <c:v>12073</c:v>
                </c:pt>
                <c:pt idx="2">
                  <c:v>12312</c:v>
                </c:pt>
                <c:pt idx="3">
                  <c:v>12553</c:v>
                </c:pt>
                <c:pt idx="4">
                  <c:v>12619</c:v>
                </c:pt>
                <c:pt idx="5">
                  <c:v>12889</c:v>
                </c:pt>
                <c:pt idx="6">
                  <c:v>13279</c:v>
                </c:pt>
                <c:pt idx="7">
                  <c:v>13352</c:v>
                </c:pt>
                <c:pt idx="8">
                  <c:v>13479</c:v>
                </c:pt>
                <c:pt idx="9">
                  <c:v>14187</c:v>
                </c:pt>
                <c:pt idx="10">
                  <c:v>14408</c:v>
                </c:pt>
                <c:pt idx="11">
                  <c:v>14558</c:v>
                </c:pt>
                <c:pt idx="12">
                  <c:v>14790</c:v>
                </c:pt>
                <c:pt idx="13">
                  <c:v>15005</c:v>
                </c:pt>
                <c:pt idx="14">
                  <c:v>15391</c:v>
                </c:pt>
                <c:pt idx="15">
                  <c:v>15657</c:v>
                </c:pt>
                <c:pt idx="16">
                  <c:v>15801</c:v>
                </c:pt>
                <c:pt idx="17">
                  <c:v>16058</c:v>
                </c:pt>
                <c:pt idx="18">
                  <c:v>16686</c:v>
                </c:pt>
                <c:pt idx="19">
                  <c:v>16921</c:v>
                </c:pt>
                <c:pt idx="20">
                  <c:v>17080</c:v>
                </c:pt>
                <c:pt idx="21">
                  <c:v>17073</c:v>
                </c:pt>
                <c:pt idx="22">
                  <c:v>17224</c:v>
                </c:pt>
                <c:pt idx="23">
                  <c:v>17381</c:v>
                </c:pt>
                <c:pt idx="24">
                  <c:v>17660</c:v>
                </c:pt>
                <c:pt idx="25">
                  <c:v>17865</c:v>
                </c:pt>
                <c:pt idx="26">
                  <c:v>18115</c:v>
                </c:pt>
                <c:pt idx="27">
                  <c:v>18308</c:v>
                </c:pt>
                <c:pt idx="28">
                  <c:v>18429</c:v>
                </c:pt>
                <c:pt idx="29">
                  <c:v>18672</c:v>
                </c:pt>
                <c:pt idx="30">
                  <c:v>18805</c:v>
                </c:pt>
                <c:pt idx="31">
                  <c:v>18930</c:v>
                </c:pt>
                <c:pt idx="32">
                  <c:v>18975</c:v>
                </c:pt>
                <c:pt idx="33">
                  <c:v>18956</c:v>
                </c:pt>
                <c:pt idx="34">
                  <c:v>19092</c:v>
                </c:pt>
                <c:pt idx="35">
                  <c:v>19230</c:v>
                </c:pt>
                <c:pt idx="36">
                  <c:v>19343</c:v>
                </c:pt>
                <c:pt idx="37">
                  <c:v>19542</c:v>
                </c:pt>
                <c:pt idx="38">
                  <c:v>19765</c:v>
                </c:pt>
                <c:pt idx="39">
                  <c:v>19801</c:v>
                </c:pt>
                <c:pt idx="40">
                  <c:v>19974</c:v>
                </c:pt>
                <c:pt idx="41">
                  <c:v>20170</c:v>
                </c:pt>
                <c:pt idx="42">
                  <c:v>20302</c:v>
                </c:pt>
                <c:pt idx="43">
                  <c:v>20373</c:v>
                </c:pt>
                <c:pt idx="44">
                  <c:v>20414</c:v>
                </c:pt>
                <c:pt idx="45">
                  <c:v>20251</c:v>
                </c:pt>
                <c:pt idx="46">
                  <c:v>20255</c:v>
                </c:pt>
                <c:pt idx="47">
                  <c:v>20467</c:v>
                </c:pt>
                <c:pt idx="48">
                  <c:v>20448</c:v>
                </c:pt>
                <c:pt idx="49">
                  <c:v>20440</c:v>
                </c:pt>
                <c:pt idx="50">
                  <c:v>20523</c:v>
                </c:pt>
                <c:pt idx="51">
                  <c:v>20488</c:v>
                </c:pt>
                <c:pt idx="52">
                  <c:v>20518</c:v>
                </c:pt>
                <c:pt idx="53">
                  <c:v>20525</c:v>
                </c:pt>
                <c:pt idx="54">
                  <c:v>20488</c:v>
                </c:pt>
                <c:pt idx="55">
                  <c:v>20481</c:v>
                </c:pt>
                <c:pt idx="56">
                  <c:v>20269</c:v>
                </c:pt>
                <c:pt idx="57">
                  <c:v>20001</c:v>
                </c:pt>
                <c:pt idx="58">
                  <c:v>19847</c:v>
                </c:pt>
                <c:pt idx="59">
                  <c:v>19654</c:v>
                </c:pt>
                <c:pt idx="60">
                  <c:v>19540</c:v>
                </c:pt>
                <c:pt idx="61">
                  <c:v>19490</c:v>
                </c:pt>
                <c:pt idx="62">
                  <c:v>19371</c:v>
                </c:pt>
                <c:pt idx="63">
                  <c:v>19377</c:v>
                </c:pt>
                <c:pt idx="64">
                  <c:v>19305</c:v>
                </c:pt>
                <c:pt idx="65">
                  <c:v>19225</c:v>
                </c:pt>
                <c:pt idx="66">
                  <c:v>19222</c:v>
                </c:pt>
                <c:pt idx="67">
                  <c:v>19415</c:v>
                </c:pt>
                <c:pt idx="68">
                  <c:v>19139</c:v>
                </c:pt>
                <c:pt idx="69">
                  <c:v>18668</c:v>
                </c:pt>
                <c:pt idx="70">
                  <c:v>18527</c:v>
                </c:pt>
                <c:pt idx="71">
                  <c:v>18444</c:v>
                </c:pt>
                <c:pt idx="72">
                  <c:v>18238</c:v>
                </c:pt>
                <c:pt idx="73">
                  <c:v>18159</c:v>
                </c:pt>
                <c:pt idx="74">
                  <c:v>18146</c:v>
                </c:pt>
                <c:pt idx="75">
                  <c:v>18148</c:v>
                </c:pt>
                <c:pt idx="76">
                  <c:v>18152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Consignado3050!$C$2</c:f>
              <c:strCache>
                <c:ptCount val="1"/>
                <c:pt idx="0">
                  <c:v>Trabalhadores do setor público - R$ (milhões)</c:v>
                </c:pt>
              </c:strCache>
            </c:strRef>
          </c:tx>
          <c:spPr>
            <a:ln w="50800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dLbls>
            <c:dLbl>
              <c:idx val="76"/>
              <c:layout>
                <c:manualLayout>
                  <c:x val="-2.7777777777777779E-3"/>
                  <c:y val="-5.092592592592594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t-BR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Consignado3050!$A$3:$A$79</c:f>
              <c:numCache>
                <c:formatCode>mmm\-yy</c:formatCode>
                <c:ptCount val="77"/>
                <c:pt idx="0">
                  <c:v>40603</c:v>
                </c:pt>
                <c:pt idx="1">
                  <c:v>40634</c:v>
                </c:pt>
                <c:pt idx="2">
                  <c:v>40664</c:v>
                </c:pt>
                <c:pt idx="3">
                  <c:v>40695</c:v>
                </c:pt>
                <c:pt idx="4">
                  <c:v>40725</c:v>
                </c:pt>
                <c:pt idx="5">
                  <c:v>40756</c:v>
                </c:pt>
                <c:pt idx="6">
                  <c:v>40787</c:v>
                </c:pt>
                <c:pt idx="7">
                  <c:v>40817</c:v>
                </c:pt>
                <c:pt idx="8">
                  <c:v>40848</c:v>
                </c:pt>
                <c:pt idx="9">
                  <c:v>40878</c:v>
                </c:pt>
                <c:pt idx="10">
                  <c:v>40909</c:v>
                </c:pt>
                <c:pt idx="11">
                  <c:v>40940</c:v>
                </c:pt>
                <c:pt idx="12">
                  <c:v>40969</c:v>
                </c:pt>
                <c:pt idx="13">
                  <c:v>41000</c:v>
                </c:pt>
                <c:pt idx="14">
                  <c:v>41030</c:v>
                </c:pt>
                <c:pt idx="15">
                  <c:v>41061</c:v>
                </c:pt>
                <c:pt idx="16">
                  <c:v>41091</c:v>
                </c:pt>
                <c:pt idx="17">
                  <c:v>41122</c:v>
                </c:pt>
                <c:pt idx="18">
                  <c:v>41153</c:v>
                </c:pt>
                <c:pt idx="19">
                  <c:v>41183</c:v>
                </c:pt>
                <c:pt idx="20">
                  <c:v>41214</c:v>
                </c:pt>
                <c:pt idx="21">
                  <c:v>41244</c:v>
                </c:pt>
                <c:pt idx="22">
                  <c:v>41275</c:v>
                </c:pt>
                <c:pt idx="23">
                  <c:v>41306</c:v>
                </c:pt>
                <c:pt idx="24">
                  <c:v>41334</c:v>
                </c:pt>
                <c:pt idx="25">
                  <c:v>41365</c:v>
                </c:pt>
                <c:pt idx="26">
                  <c:v>41395</c:v>
                </c:pt>
                <c:pt idx="27">
                  <c:v>41426</c:v>
                </c:pt>
                <c:pt idx="28">
                  <c:v>41456</c:v>
                </c:pt>
                <c:pt idx="29">
                  <c:v>41487</c:v>
                </c:pt>
                <c:pt idx="30">
                  <c:v>41518</c:v>
                </c:pt>
                <c:pt idx="31">
                  <c:v>41548</c:v>
                </c:pt>
                <c:pt idx="32">
                  <c:v>41579</c:v>
                </c:pt>
                <c:pt idx="33">
                  <c:v>41609</c:v>
                </c:pt>
                <c:pt idx="34">
                  <c:v>41640</c:v>
                </c:pt>
                <c:pt idx="35">
                  <c:v>41671</c:v>
                </c:pt>
                <c:pt idx="36">
                  <c:v>41699</c:v>
                </c:pt>
                <c:pt idx="37">
                  <c:v>41730</c:v>
                </c:pt>
                <c:pt idx="38">
                  <c:v>41760</c:v>
                </c:pt>
                <c:pt idx="39">
                  <c:v>41791</c:v>
                </c:pt>
                <c:pt idx="40">
                  <c:v>41821</c:v>
                </c:pt>
                <c:pt idx="41">
                  <c:v>41852</c:v>
                </c:pt>
                <c:pt idx="42">
                  <c:v>41883</c:v>
                </c:pt>
                <c:pt idx="43">
                  <c:v>41913</c:v>
                </c:pt>
                <c:pt idx="44">
                  <c:v>41944</c:v>
                </c:pt>
                <c:pt idx="45">
                  <c:v>41974</c:v>
                </c:pt>
                <c:pt idx="46">
                  <c:v>42005</c:v>
                </c:pt>
                <c:pt idx="47">
                  <c:v>42036</c:v>
                </c:pt>
                <c:pt idx="48">
                  <c:v>42064</c:v>
                </c:pt>
                <c:pt idx="49">
                  <c:v>42095</c:v>
                </c:pt>
                <c:pt idx="50">
                  <c:v>42125</c:v>
                </c:pt>
                <c:pt idx="51">
                  <c:v>42156</c:v>
                </c:pt>
                <c:pt idx="52">
                  <c:v>42186</c:v>
                </c:pt>
                <c:pt idx="53">
                  <c:v>42217</c:v>
                </c:pt>
                <c:pt idx="54">
                  <c:v>42248</c:v>
                </c:pt>
                <c:pt idx="55">
                  <c:v>42278</c:v>
                </c:pt>
                <c:pt idx="56">
                  <c:v>42309</c:v>
                </c:pt>
                <c:pt idx="57">
                  <c:v>42339</c:v>
                </c:pt>
                <c:pt idx="58">
                  <c:v>42370</c:v>
                </c:pt>
                <c:pt idx="59">
                  <c:v>42401</c:v>
                </c:pt>
                <c:pt idx="60">
                  <c:v>42430</c:v>
                </c:pt>
                <c:pt idx="61">
                  <c:v>42461</c:v>
                </c:pt>
                <c:pt idx="62">
                  <c:v>42491</c:v>
                </c:pt>
                <c:pt idx="63">
                  <c:v>42522</c:v>
                </c:pt>
                <c:pt idx="64">
                  <c:v>42552</c:v>
                </c:pt>
                <c:pt idx="65">
                  <c:v>42583</c:v>
                </c:pt>
                <c:pt idx="66">
                  <c:v>42614</c:v>
                </c:pt>
                <c:pt idx="67">
                  <c:v>42644</c:v>
                </c:pt>
                <c:pt idx="68">
                  <c:v>42675</c:v>
                </c:pt>
                <c:pt idx="69">
                  <c:v>42705</c:v>
                </c:pt>
                <c:pt idx="70">
                  <c:v>42736</c:v>
                </c:pt>
                <c:pt idx="71">
                  <c:v>42767</c:v>
                </c:pt>
                <c:pt idx="72">
                  <c:v>42795</c:v>
                </c:pt>
                <c:pt idx="73">
                  <c:v>42826</c:v>
                </c:pt>
                <c:pt idx="74">
                  <c:v>42856</c:v>
                </c:pt>
                <c:pt idx="75">
                  <c:v>42887</c:v>
                </c:pt>
                <c:pt idx="76">
                  <c:v>42917</c:v>
                </c:pt>
              </c:numCache>
            </c:numRef>
          </c:cat>
          <c:val>
            <c:numRef>
              <c:f>Consignado3050!$C$3:$C$79</c:f>
              <c:numCache>
                <c:formatCode>#,##0</c:formatCode>
                <c:ptCount val="77"/>
                <c:pt idx="0">
                  <c:v>87087</c:v>
                </c:pt>
                <c:pt idx="1">
                  <c:v>87991</c:v>
                </c:pt>
                <c:pt idx="2">
                  <c:v>89459</c:v>
                </c:pt>
                <c:pt idx="3">
                  <c:v>90921</c:v>
                </c:pt>
                <c:pt idx="4">
                  <c:v>92566</c:v>
                </c:pt>
                <c:pt idx="5">
                  <c:v>95120</c:v>
                </c:pt>
                <c:pt idx="6">
                  <c:v>96543</c:v>
                </c:pt>
                <c:pt idx="7">
                  <c:v>97499</c:v>
                </c:pt>
                <c:pt idx="8">
                  <c:v>98987</c:v>
                </c:pt>
                <c:pt idx="9">
                  <c:v>98598</c:v>
                </c:pt>
                <c:pt idx="10">
                  <c:v>99626</c:v>
                </c:pt>
                <c:pt idx="11">
                  <c:v>100848</c:v>
                </c:pt>
                <c:pt idx="12">
                  <c:v>101976</c:v>
                </c:pt>
                <c:pt idx="13">
                  <c:v>103628</c:v>
                </c:pt>
                <c:pt idx="14">
                  <c:v>105858</c:v>
                </c:pt>
                <c:pt idx="15">
                  <c:v>107645</c:v>
                </c:pt>
                <c:pt idx="16">
                  <c:v>109222</c:v>
                </c:pt>
                <c:pt idx="17">
                  <c:v>111315</c:v>
                </c:pt>
                <c:pt idx="18">
                  <c:v>110580</c:v>
                </c:pt>
                <c:pt idx="19">
                  <c:v>112573</c:v>
                </c:pt>
                <c:pt idx="20">
                  <c:v>114070</c:v>
                </c:pt>
                <c:pt idx="21">
                  <c:v>114962</c:v>
                </c:pt>
                <c:pt idx="22">
                  <c:v>116634</c:v>
                </c:pt>
                <c:pt idx="23">
                  <c:v>118600</c:v>
                </c:pt>
                <c:pt idx="24">
                  <c:v>120562</c:v>
                </c:pt>
                <c:pt idx="25">
                  <c:v>122993</c:v>
                </c:pt>
                <c:pt idx="26">
                  <c:v>125317</c:v>
                </c:pt>
                <c:pt idx="27">
                  <c:v>127147</c:v>
                </c:pt>
                <c:pt idx="28">
                  <c:v>128969</c:v>
                </c:pt>
                <c:pt idx="29">
                  <c:v>130665</c:v>
                </c:pt>
                <c:pt idx="30">
                  <c:v>131992</c:v>
                </c:pt>
                <c:pt idx="31">
                  <c:v>133519</c:v>
                </c:pt>
                <c:pt idx="32">
                  <c:v>134970</c:v>
                </c:pt>
                <c:pt idx="33">
                  <c:v>135793</c:v>
                </c:pt>
                <c:pt idx="34">
                  <c:v>137103</c:v>
                </c:pt>
                <c:pt idx="35">
                  <c:v>138731</c:v>
                </c:pt>
                <c:pt idx="36">
                  <c:v>140186</c:v>
                </c:pt>
                <c:pt idx="37">
                  <c:v>141823</c:v>
                </c:pt>
                <c:pt idx="38">
                  <c:v>143726</c:v>
                </c:pt>
                <c:pt idx="39">
                  <c:v>145623</c:v>
                </c:pt>
                <c:pt idx="40">
                  <c:v>147400</c:v>
                </c:pt>
                <c:pt idx="41">
                  <c:v>149143</c:v>
                </c:pt>
                <c:pt idx="42">
                  <c:v>150047</c:v>
                </c:pt>
                <c:pt idx="43">
                  <c:v>152071</c:v>
                </c:pt>
                <c:pt idx="44">
                  <c:v>152690</c:v>
                </c:pt>
                <c:pt idx="45">
                  <c:v>154066</c:v>
                </c:pt>
                <c:pt idx="46">
                  <c:v>154820</c:v>
                </c:pt>
                <c:pt idx="47">
                  <c:v>155552</c:v>
                </c:pt>
                <c:pt idx="48">
                  <c:v>156892</c:v>
                </c:pt>
                <c:pt idx="49">
                  <c:v>158114</c:v>
                </c:pt>
                <c:pt idx="50">
                  <c:v>158967</c:v>
                </c:pt>
                <c:pt idx="51">
                  <c:v>160439</c:v>
                </c:pt>
                <c:pt idx="52">
                  <c:v>161336</c:v>
                </c:pt>
                <c:pt idx="53">
                  <c:v>162267</c:v>
                </c:pt>
                <c:pt idx="54">
                  <c:v>163352</c:v>
                </c:pt>
                <c:pt idx="55">
                  <c:v>163697</c:v>
                </c:pt>
                <c:pt idx="56">
                  <c:v>164800</c:v>
                </c:pt>
                <c:pt idx="57">
                  <c:v>165410</c:v>
                </c:pt>
                <c:pt idx="58">
                  <c:v>165487</c:v>
                </c:pt>
                <c:pt idx="59">
                  <c:v>165519</c:v>
                </c:pt>
                <c:pt idx="60">
                  <c:v>166008</c:v>
                </c:pt>
                <c:pt idx="61">
                  <c:v>166383</c:v>
                </c:pt>
                <c:pt idx="62">
                  <c:v>166750</c:v>
                </c:pt>
                <c:pt idx="63">
                  <c:v>167292</c:v>
                </c:pt>
                <c:pt idx="64">
                  <c:v>166991</c:v>
                </c:pt>
                <c:pt idx="65">
                  <c:v>166879</c:v>
                </c:pt>
                <c:pt idx="66">
                  <c:v>167639</c:v>
                </c:pt>
                <c:pt idx="67">
                  <c:v>167601</c:v>
                </c:pt>
                <c:pt idx="68">
                  <c:v>167675</c:v>
                </c:pt>
                <c:pt idx="69">
                  <c:v>168003</c:v>
                </c:pt>
                <c:pt idx="70">
                  <c:v>168301</c:v>
                </c:pt>
                <c:pt idx="71">
                  <c:v>169009</c:v>
                </c:pt>
                <c:pt idx="72">
                  <c:v>169853</c:v>
                </c:pt>
                <c:pt idx="73">
                  <c:v>170405</c:v>
                </c:pt>
                <c:pt idx="74">
                  <c:v>171465</c:v>
                </c:pt>
                <c:pt idx="75">
                  <c:v>172527</c:v>
                </c:pt>
                <c:pt idx="76">
                  <c:v>173012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Consignado3050!$D$2</c:f>
              <c:strCache>
                <c:ptCount val="1"/>
                <c:pt idx="0">
                  <c:v>Aposentados e pensionistas do INSS - R$ (milhões)</c:v>
                </c:pt>
              </c:strCache>
            </c:strRef>
          </c:tx>
          <c:spPr>
            <a:ln w="50800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dLbls>
            <c:dLbl>
              <c:idx val="75"/>
              <c:layout>
                <c:manualLayout>
                  <c:x val="-2.7777777777777779E-3"/>
                  <c:y val="6.944444444444444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t-BR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Consignado3050!$A$3:$A$79</c:f>
              <c:numCache>
                <c:formatCode>mmm\-yy</c:formatCode>
                <c:ptCount val="77"/>
                <c:pt idx="0">
                  <c:v>40603</c:v>
                </c:pt>
                <c:pt idx="1">
                  <c:v>40634</c:v>
                </c:pt>
                <c:pt idx="2">
                  <c:v>40664</c:v>
                </c:pt>
                <c:pt idx="3">
                  <c:v>40695</c:v>
                </c:pt>
                <c:pt idx="4">
                  <c:v>40725</c:v>
                </c:pt>
                <c:pt idx="5">
                  <c:v>40756</c:v>
                </c:pt>
                <c:pt idx="6">
                  <c:v>40787</c:v>
                </c:pt>
                <c:pt idx="7">
                  <c:v>40817</c:v>
                </c:pt>
                <c:pt idx="8">
                  <c:v>40848</c:v>
                </c:pt>
                <c:pt idx="9">
                  <c:v>40878</c:v>
                </c:pt>
                <c:pt idx="10">
                  <c:v>40909</c:v>
                </c:pt>
                <c:pt idx="11">
                  <c:v>40940</c:v>
                </c:pt>
                <c:pt idx="12">
                  <c:v>40969</c:v>
                </c:pt>
                <c:pt idx="13">
                  <c:v>41000</c:v>
                </c:pt>
                <c:pt idx="14">
                  <c:v>41030</c:v>
                </c:pt>
                <c:pt idx="15">
                  <c:v>41061</c:v>
                </c:pt>
                <c:pt idx="16">
                  <c:v>41091</c:v>
                </c:pt>
                <c:pt idx="17">
                  <c:v>41122</c:v>
                </c:pt>
                <c:pt idx="18">
                  <c:v>41153</c:v>
                </c:pt>
                <c:pt idx="19">
                  <c:v>41183</c:v>
                </c:pt>
                <c:pt idx="20">
                  <c:v>41214</c:v>
                </c:pt>
                <c:pt idx="21">
                  <c:v>41244</c:v>
                </c:pt>
                <c:pt idx="22">
                  <c:v>41275</c:v>
                </c:pt>
                <c:pt idx="23">
                  <c:v>41306</c:v>
                </c:pt>
                <c:pt idx="24">
                  <c:v>41334</c:v>
                </c:pt>
                <c:pt idx="25">
                  <c:v>41365</c:v>
                </c:pt>
                <c:pt idx="26">
                  <c:v>41395</c:v>
                </c:pt>
                <c:pt idx="27">
                  <c:v>41426</c:v>
                </c:pt>
                <c:pt idx="28">
                  <c:v>41456</c:v>
                </c:pt>
                <c:pt idx="29">
                  <c:v>41487</c:v>
                </c:pt>
                <c:pt idx="30">
                  <c:v>41518</c:v>
                </c:pt>
                <c:pt idx="31">
                  <c:v>41548</c:v>
                </c:pt>
                <c:pt idx="32">
                  <c:v>41579</c:v>
                </c:pt>
                <c:pt idx="33">
                  <c:v>41609</c:v>
                </c:pt>
                <c:pt idx="34">
                  <c:v>41640</c:v>
                </c:pt>
                <c:pt idx="35">
                  <c:v>41671</c:v>
                </c:pt>
                <c:pt idx="36">
                  <c:v>41699</c:v>
                </c:pt>
                <c:pt idx="37">
                  <c:v>41730</c:v>
                </c:pt>
                <c:pt idx="38">
                  <c:v>41760</c:v>
                </c:pt>
                <c:pt idx="39">
                  <c:v>41791</c:v>
                </c:pt>
                <c:pt idx="40">
                  <c:v>41821</c:v>
                </c:pt>
                <c:pt idx="41">
                  <c:v>41852</c:v>
                </c:pt>
                <c:pt idx="42">
                  <c:v>41883</c:v>
                </c:pt>
                <c:pt idx="43">
                  <c:v>41913</c:v>
                </c:pt>
                <c:pt idx="44">
                  <c:v>41944</c:v>
                </c:pt>
                <c:pt idx="45">
                  <c:v>41974</c:v>
                </c:pt>
                <c:pt idx="46">
                  <c:v>42005</c:v>
                </c:pt>
                <c:pt idx="47">
                  <c:v>42036</c:v>
                </c:pt>
                <c:pt idx="48">
                  <c:v>42064</c:v>
                </c:pt>
                <c:pt idx="49">
                  <c:v>42095</c:v>
                </c:pt>
                <c:pt idx="50">
                  <c:v>42125</c:v>
                </c:pt>
                <c:pt idx="51">
                  <c:v>42156</c:v>
                </c:pt>
                <c:pt idx="52">
                  <c:v>42186</c:v>
                </c:pt>
                <c:pt idx="53">
                  <c:v>42217</c:v>
                </c:pt>
                <c:pt idx="54">
                  <c:v>42248</c:v>
                </c:pt>
                <c:pt idx="55">
                  <c:v>42278</c:v>
                </c:pt>
                <c:pt idx="56">
                  <c:v>42309</c:v>
                </c:pt>
                <c:pt idx="57">
                  <c:v>42339</c:v>
                </c:pt>
                <c:pt idx="58">
                  <c:v>42370</c:v>
                </c:pt>
                <c:pt idx="59">
                  <c:v>42401</c:v>
                </c:pt>
                <c:pt idx="60">
                  <c:v>42430</c:v>
                </c:pt>
                <c:pt idx="61">
                  <c:v>42461</c:v>
                </c:pt>
                <c:pt idx="62">
                  <c:v>42491</c:v>
                </c:pt>
                <c:pt idx="63">
                  <c:v>42522</c:v>
                </c:pt>
                <c:pt idx="64">
                  <c:v>42552</c:v>
                </c:pt>
                <c:pt idx="65">
                  <c:v>42583</c:v>
                </c:pt>
                <c:pt idx="66">
                  <c:v>42614</c:v>
                </c:pt>
                <c:pt idx="67">
                  <c:v>42644</c:v>
                </c:pt>
                <c:pt idx="68">
                  <c:v>42675</c:v>
                </c:pt>
                <c:pt idx="69">
                  <c:v>42705</c:v>
                </c:pt>
                <c:pt idx="70">
                  <c:v>42736</c:v>
                </c:pt>
                <c:pt idx="71">
                  <c:v>42767</c:v>
                </c:pt>
                <c:pt idx="72">
                  <c:v>42795</c:v>
                </c:pt>
                <c:pt idx="73">
                  <c:v>42826</c:v>
                </c:pt>
                <c:pt idx="74">
                  <c:v>42856</c:v>
                </c:pt>
                <c:pt idx="75">
                  <c:v>42887</c:v>
                </c:pt>
                <c:pt idx="76">
                  <c:v>42917</c:v>
                </c:pt>
              </c:numCache>
            </c:numRef>
          </c:cat>
          <c:val>
            <c:numRef>
              <c:f>Consignado3050!$D$3:$D$79</c:f>
              <c:numCache>
                <c:formatCode>#,##0</c:formatCode>
                <c:ptCount val="77"/>
                <c:pt idx="0">
                  <c:v>43510</c:v>
                </c:pt>
                <c:pt idx="1">
                  <c:v>44170</c:v>
                </c:pt>
                <c:pt idx="2">
                  <c:v>44265</c:v>
                </c:pt>
                <c:pt idx="3">
                  <c:v>44715</c:v>
                </c:pt>
                <c:pt idx="4">
                  <c:v>45092</c:v>
                </c:pt>
                <c:pt idx="5">
                  <c:v>45677</c:v>
                </c:pt>
                <c:pt idx="6">
                  <c:v>46221</c:v>
                </c:pt>
                <c:pt idx="7">
                  <c:v>46839</c:v>
                </c:pt>
                <c:pt idx="8">
                  <c:v>47062</c:v>
                </c:pt>
                <c:pt idx="9">
                  <c:v>45560</c:v>
                </c:pt>
                <c:pt idx="10">
                  <c:v>46885</c:v>
                </c:pt>
                <c:pt idx="11">
                  <c:v>48434</c:v>
                </c:pt>
                <c:pt idx="12">
                  <c:v>49512</c:v>
                </c:pt>
                <c:pt idx="13">
                  <c:v>50521</c:v>
                </c:pt>
                <c:pt idx="14">
                  <c:v>51652</c:v>
                </c:pt>
                <c:pt idx="15">
                  <c:v>52728</c:v>
                </c:pt>
                <c:pt idx="16">
                  <c:v>53491</c:v>
                </c:pt>
                <c:pt idx="17">
                  <c:v>54267</c:v>
                </c:pt>
                <c:pt idx="18">
                  <c:v>53807</c:v>
                </c:pt>
                <c:pt idx="19">
                  <c:v>54522</c:v>
                </c:pt>
                <c:pt idx="20">
                  <c:v>55129</c:v>
                </c:pt>
                <c:pt idx="21">
                  <c:v>55427</c:v>
                </c:pt>
                <c:pt idx="22">
                  <c:v>56896</c:v>
                </c:pt>
                <c:pt idx="23">
                  <c:v>58083</c:v>
                </c:pt>
                <c:pt idx="24">
                  <c:v>59218</c:v>
                </c:pt>
                <c:pt idx="25">
                  <c:v>60303</c:v>
                </c:pt>
                <c:pt idx="26">
                  <c:v>61574</c:v>
                </c:pt>
                <c:pt idx="27">
                  <c:v>62258</c:v>
                </c:pt>
                <c:pt idx="28">
                  <c:v>63054</c:v>
                </c:pt>
                <c:pt idx="29">
                  <c:v>63962</c:v>
                </c:pt>
                <c:pt idx="30">
                  <c:v>64336</c:v>
                </c:pt>
                <c:pt idx="31">
                  <c:v>64688</c:v>
                </c:pt>
                <c:pt idx="32">
                  <c:v>65112</c:v>
                </c:pt>
                <c:pt idx="33">
                  <c:v>65515</c:v>
                </c:pt>
                <c:pt idx="34">
                  <c:v>66447</c:v>
                </c:pt>
                <c:pt idx="35">
                  <c:v>68100</c:v>
                </c:pt>
                <c:pt idx="36">
                  <c:v>68527</c:v>
                </c:pt>
                <c:pt idx="37">
                  <c:v>69114</c:v>
                </c:pt>
                <c:pt idx="38">
                  <c:v>69903</c:v>
                </c:pt>
                <c:pt idx="39">
                  <c:v>70915</c:v>
                </c:pt>
                <c:pt idx="40">
                  <c:v>71769</c:v>
                </c:pt>
                <c:pt idx="41">
                  <c:v>72120</c:v>
                </c:pt>
                <c:pt idx="42">
                  <c:v>72504</c:v>
                </c:pt>
                <c:pt idx="43">
                  <c:v>74060</c:v>
                </c:pt>
                <c:pt idx="44">
                  <c:v>75158</c:v>
                </c:pt>
                <c:pt idx="45">
                  <c:v>76216</c:v>
                </c:pt>
                <c:pt idx="46">
                  <c:v>77423</c:v>
                </c:pt>
                <c:pt idx="47">
                  <c:v>79203</c:v>
                </c:pt>
                <c:pt idx="48">
                  <c:v>80857</c:v>
                </c:pt>
                <c:pt idx="49">
                  <c:v>81862</c:v>
                </c:pt>
                <c:pt idx="50">
                  <c:v>82992</c:v>
                </c:pt>
                <c:pt idx="51">
                  <c:v>84058</c:v>
                </c:pt>
                <c:pt idx="52">
                  <c:v>85136</c:v>
                </c:pt>
                <c:pt idx="53">
                  <c:v>85981</c:v>
                </c:pt>
                <c:pt idx="54">
                  <c:v>86658</c:v>
                </c:pt>
                <c:pt idx="55">
                  <c:v>86626</c:v>
                </c:pt>
                <c:pt idx="56">
                  <c:v>86838</c:v>
                </c:pt>
                <c:pt idx="57">
                  <c:v>87119</c:v>
                </c:pt>
                <c:pt idx="58">
                  <c:v>88575</c:v>
                </c:pt>
                <c:pt idx="59">
                  <c:v>90999</c:v>
                </c:pt>
                <c:pt idx="60">
                  <c:v>92727</c:v>
                </c:pt>
                <c:pt idx="61">
                  <c:v>93762</c:v>
                </c:pt>
                <c:pt idx="62">
                  <c:v>94828</c:v>
                </c:pt>
                <c:pt idx="63">
                  <c:v>95891</c:v>
                </c:pt>
                <c:pt idx="64">
                  <c:v>97365</c:v>
                </c:pt>
                <c:pt idx="65">
                  <c:v>98777</c:v>
                </c:pt>
                <c:pt idx="66">
                  <c:v>99009</c:v>
                </c:pt>
                <c:pt idx="67">
                  <c:v>99605</c:v>
                </c:pt>
                <c:pt idx="68">
                  <c:v>100363</c:v>
                </c:pt>
                <c:pt idx="69">
                  <c:v>100918</c:v>
                </c:pt>
                <c:pt idx="70">
                  <c:v>102388</c:v>
                </c:pt>
                <c:pt idx="71">
                  <c:v>104018</c:v>
                </c:pt>
                <c:pt idx="72">
                  <c:v>105859</c:v>
                </c:pt>
                <c:pt idx="73">
                  <c:v>106645</c:v>
                </c:pt>
                <c:pt idx="74">
                  <c:v>108735</c:v>
                </c:pt>
                <c:pt idx="75">
                  <c:v>110076</c:v>
                </c:pt>
                <c:pt idx="76">
                  <c:v>111258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338376072"/>
        <c:axId val="338371760"/>
      </c:lineChart>
      <c:dateAx>
        <c:axId val="338376072"/>
        <c:scaling>
          <c:orientation val="minMax"/>
        </c:scaling>
        <c:delete val="0"/>
        <c:axPos val="b"/>
        <c:numFmt formatCode="mmm\-yy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338371760"/>
        <c:crosses val="autoZero"/>
        <c:auto val="1"/>
        <c:lblOffset val="100"/>
        <c:baseTimeUnit val="months"/>
      </c:dateAx>
      <c:valAx>
        <c:axId val="338371760"/>
        <c:scaling>
          <c:orientation val="minMax"/>
          <c:max val="180000"/>
          <c:min val="300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338376072"/>
        <c:crosses val="autoZero"/>
        <c:crossBetween val="between"/>
        <c:majorUnit val="30000"/>
        <c:minorUnit val="3000"/>
      </c:valAx>
      <c:spPr>
        <a:noFill/>
        <a:ln>
          <a:noFill/>
        </a:ln>
        <a:effectLst/>
      </c:spPr>
    </c:plotArea>
    <c:legend>
      <c:legendPos val="b"/>
      <c:legendEntry>
        <c:idx val="0"/>
        <c:delete val="1"/>
      </c:legendEntry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pt-BR"/>
        </a:p>
      </c:txPr>
    </c:legend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pt-BR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4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pt-BR" sz="2400" b="1"/>
              <a:t>Prazo Médio (meses)</a:t>
            </a:r>
          </a:p>
        </c:rich>
      </c:tx>
      <c:layout>
        <c:manualLayout>
          <c:xMode val="edge"/>
          <c:yMode val="edge"/>
          <c:x val="0.36322900262467189"/>
          <c:y val="2.7777777777777776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4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pt-BR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Consignado3050!$I$2</c:f>
              <c:strCache>
                <c:ptCount val="1"/>
                <c:pt idx="0">
                  <c:v>Trabalhadores do setor público - (meses)</c:v>
                </c:pt>
              </c:strCache>
            </c:strRef>
          </c:tx>
          <c:spPr>
            <a:ln w="3810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dLbls>
            <c:dLbl>
              <c:idx val="76"/>
              <c:layout>
                <c:manualLayout>
                  <c:x val="-1.9140853427999819E-2"/>
                  <c:y val="6.0859758156947337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400" b="1" i="0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pt-BR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t-BR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Consignado3050!$A$3:$A$79</c:f>
              <c:numCache>
                <c:formatCode>mmm\-yy</c:formatCode>
                <c:ptCount val="77"/>
                <c:pt idx="0">
                  <c:v>40603</c:v>
                </c:pt>
                <c:pt idx="1">
                  <c:v>40634</c:v>
                </c:pt>
                <c:pt idx="2">
                  <c:v>40664</c:v>
                </c:pt>
                <c:pt idx="3">
                  <c:v>40695</c:v>
                </c:pt>
                <c:pt idx="4">
                  <c:v>40725</c:v>
                </c:pt>
                <c:pt idx="5">
                  <c:v>40756</c:v>
                </c:pt>
                <c:pt idx="6">
                  <c:v>40787</c:v>
                </c:pt>
                <c:pt idx="7">
                  <c:v>40817</c:v>
                </c:pt>
                <c:pt idx="8">
                  <c:v>40848</c:v>
                </c:pt>
                <c:pt idx="9">
                  <c:v>40878</c:v>
                </c:pt>
                <c:pt idx="10">
                  <c:v>40909</c:v>
                </c:pt>
                <c:pt idx="11">
                  <c:v>40940</c:v>
                </c:pt>
                <c:pt idx="12">
                  <c:v>40969</c:v>
                </c:pt>
                <c:pt idx="13">
                  <c:v>41000</c:v>
                </c:pt>
                <c:pt idx="14">
                  <c:v>41030</c:v>
                </c:pt>
                <c:pt idx="15">
                  <c:v>41061</c:v>
                </c:pt>
                <c:pt idx="16">
                  <c:v>41091</c:v>
                </c:pt>
                <c:pt idx="17">
                  <c:v>41122</c:v>
                </c:pt>
                <c:pt idx="18">
                  <c:v>41153</c:v>
                </c:pt>
                <c:pt idx="19">
                  <c:v>41183</c:v>
                </c:pt>
                <c:pt idx="20">
                  <c:v>41214</c:v>
                </c:pt>
                <c:pt idx="21">
                  <c:v>41244</c:v>
                </c:pt>
                <c:pt idx="22">
                  <c:v>41275</c:v>
                </c:pt>
                <c:pt idx="23">
                  <c:v>41306</c:v>
                </c:pt>
                <c:pt idx="24">
                  <c:v>41334</c:v>
                </c:pt>
                <c:pt idx="25">
                  <c:v>41365</c:v>
                </c:pt>
                <c:pt idx="26">
                  <c:v>41395</c:v>
                </c:pt>
                <c:pt idx="27">
                  <c:v>41426</c:v>
                </c:pt>
                <c:pt idx="28">
                  <c:v>41456</c:v>
                </c:pt>
                <c:pt idx="29">
                  <c:v>41487</c:v>
                </c:pt>
                <c:pt idx="30">
                  <c:v>41518</c:v>
                </c:pt>
                <c:pt idx="31">
                  <c:v>41548</c:v>
                </c:pt>
                <c:pt idx="32">
                  <c:v>41579</c:v>
                </c:pt>
                <c:pt idx="33">
                  <c:v>41609</c:v>
                </c:pt>
                <c:pt idx="34">
                  <c:v>41640</c:v>
                </c:pt>
                <c:pt idx="35">
                  <c:v>41671</c:v>
                </c:pt>
                <c:pt idx="36">
                  <c:v>41699</c:v>
                </c:pt>
                <c:pt idx="37">
                  <c:v>41730</c:v>
                </c:pt>
                <c:pt idx="38">
                  <c:v>41760</c:v>
                </c:pt>
                <c:pt idx="39">
                  <c:v>41791</c:v>
                </c:pt>
                <c:pt idx="40">
                  <c:v>41821</c:v>
                </c:pt>
                <c:pt idx="41">
                  <c:v>41852</c:v>
                </c:pt>
                <c:pt idx="42">
                  <c:v>41883</c:v>
                </c:pt>
                <c:pt idx="43">
                  <c:v>41913</c:v>
                </c:pt>
                <c:pt idx="44">
                  <c:v>41944</c:v>
                </c:pt>
                <c:pt idx="45">
                  <c:v>41974</c:v>
                </c:pt>
                <c:pt idx="46">
                  <c:v>42005</c:v>
                </c:pt>
                <c:pt idx="47">
                  <c:v>42036</c:v>
                </c:pt>
                <c:pt idx="48">
                  <c:v>42064</c:v>
                </c:pt>
                <c:pt idx="49">
                  <c:v>42095</c:v>
                </c:pt>
                <c:pt idx="50">
                  <c:v>42125</c:v>
                </c:pt>
                <c:pt idx="51">
                  <c:v>42156</c:v>
                </c:pt>
                <c:pt idx="52">
                  <c:v>42186</c:v>
                </c:pt>
                <c:pt idx="53">
                  <c:v>42217</c:v>
                </c:pt>
                <c:pt idx="54">
                  <c:v>42248</c:v>
                </c:pt>
                <c:pt idx="55">
                  <c:v>42278</c:v>
                </c:pt>
                <c:pt idx="56">
                  <c:v>42309</c:v>
                </c:pt>
                <c:pt idx="57">
                  <c:v>42339</c:v>
                </c:pt>
                <c:pt idx="58">
                  <c:v>42370</c:v>
                </c:pt>
                <c:pt idx="59">
                  <c:v>42401</c:v>
                </c:pt>
                <c:pt idx="60">
                  <c:v>42430</c:v>
                </c:pt>
                <c:pt idx="61">
                  <c:v>42461</c:v>
                </c:pt>
                <c:pt idx="62">
                  <c:v>42491</c:v>
                </c:pt>
                <c:pt idx="63">
                  <c:v>42522</c:v>
                </c:pt>
                <c:pt idx="64">
                  <c:v>42552</c:v>
                </c:pt>
                <c:pt idx="65">
                  <c:v>42583</c:v>
                </c:pt>
                <c:pt idx="66">
                  <c:v>42614</c:v>
                </c:pt>
                <c:pt idx="67">
                  <c:v>42644</c:v>
                </c:pt>
                <c:pt idx="68">
                  <c:v>42675</c:v>
                </c:pt>
                <c:pt idx="69">
                  <c:v>42705</c:v>
                </c:pt>
                <c:pt idx="70">
                  <c:v>42736</c:v>
                </c:pt>
                <c:pt idx="71">
                  <c:v>42767</c:v>
                </c:pt>
                <c:pt idx="72">
                  <c:v>42795</c:v>
                </c:pt>
                <c:pt idx="73">
                  <c:v>42826</c:v>
                </c:pt>
                <c:pt idx="74">
                  <c:v>42856</c:v>
                </c:pt>
                <c:pt idx="75">
                  <c:v>42887</c:v>
                </c:pt>
                <c:pt idx="76">
                  <c:v>42917</c:v>
                </c:pt>
              </c:numCache>
            </c:numRef>
          </c:cat>
          <c:val>
            <c:numRef>
              <c:f>Consignado3050!$I$3:$I$79</c:f>
              <c:numCache>
                <c:formatCode>General</c:formatCode>
                <c:ptCount val="77"/>
                <c:pt idx="0">
                  <c:v>24.66</c:v>
                </c:pt>
                <c:pt idx="1">
                  <c:v>24.66</c:v>
                </c:pt>
                <c:pt idx="2">
                  <c:v>24.8</c:v>
                </c:pt>
                <c:pt idx="3">
                  <c:v>24.9</c:v>
                </c:pt>
                <c:pt idx="4">
                  <c:v>24.95</c:v>
                </c:pt>
                <c:pt idx="5">
                  <c:v>25.71</c:v>
                </c:pt>
                <c:pt idx="6">
                  <c:v>25.17</c:v>
                </c:pt>
                <c:pt idx="7">
                  <c:v>25.24</c:v>
                </c:pt>
                <c:pt idx="8">
                  <c:v>25.38</c:v>
                </c:pt>
                <c:pt idx="9">
                  <c:v>25.32</c:v>
                </c:pt>
                <c:pt idx="10">
                  <c:v>25.24</c:v>
                </c:pt>
                <c:pt idx="11">
                  <c:v>25.17</c:v>
                </c:pt>
                <c:pt idx="12">
                  <c:v>25.16</c:v>
                </c:pt>
                <c:pt idx="13">
                  <c:v>25.15</c:v>
                </c:pt>
                <c:pt idx="14">
                  <c:v>25.17</c:v>
                </c:pt>
                <c:pt idx="15">
                  <c:v>25.19</c:v>
                </c:pt>
                <c:pt idx="16">
                  <c:v>25.29</c:v>
                </c:pt>
                <c:pt idx="17">
                  <c:v>25.41</c:v>
                </c:pt>
                <c:pt idx="18">
                  <c:v>25.44</c:v>
                </c:pt>
                <c:pt idx="19">
                  <c:v>25.48</c:v>
                </c:pt>
                <c:pt idx="20">
                  <c:v>25.59</c:v>
                </c:pt>
                <c:pt idx="21">
                  <c:v>25.57</c:v>
                </c:pt>
                <c:pt idx="22">
                  <c:v>25.52</c:v>
                </c:pt>
                <c:pt idx="23">
                  <c:v>25.61</c:v>
                </c:pt>
                <c:pt idx="24">
                  <c:v>25.65</c:v>
                </c:pt>
                <c:pt idx="25">
                  <c:v>25.64</c:v>
                </c:pt>
                <c:pt idx="26">
                  <c:v>25.69</c:v>
                </c:pt>
                <c:pt idx="27">
                  <c:v>25.79</c:v>
                </c:pt>
                <c:pt idx="28">
                  <c:v>25.76</c:v>
                </c:pt>
                <c:pt idx="29">
                  <c:v>25.77</c:v>
                </c:pt>
                <c:pt idx="30">
                  <c:v>25.76</c:v>
                </c:pt>
                <c:pt idx="31">
                  <c:v>25.77</c:v>
                </c:pt>
                <c:pt idx="32">
                  <c:v>25.72</c:v>
                </c:pt>
                <c:pt idx="33">
                  <c:v>25.62</c:v>
                </c:pt>
                <c:pt idx="34">
                  <c:v>25.53</c:v>
                </c:pt>
                <c:pt idx="35">
                  <c:v>25.57</c:v>
                </c:pt>
                <c:pt idx="36">
                  <c:v>25.51</c:v>
                </c:pt>
                <c:pt idx="37">
                  <c:v>25.54</c:v>
                </c:pt>
                <c:pt idx="38">
                  <c:v>25.53</c:v>
                </c:pt>
                <c:pt idx="39">
                  <c:v>25.6</c:v>
                </c:pt>
                <c:pt idx="40">
                  <c:v>25.6</c:v>
                </c:pt>
                <c:pt idx="41">
                  <c:v>25.48</c:v>
                </c:pt>
                <c:pt idx="42">
                  <c:v>25.36</c:v>
                </c:pt>
                <c:pt idx="43">
                  <c:v>26.09</c:v>
                </c:pt>
                <c:pt idx="44">
                  <c:v>26.23</c:v>
                </c:pt>
                <c:pt idx="45">
                  <c:v>26.35</c:v>
                </c:pt>
                <c:pt idx="46">
                  <c:v>25.75</c:v>
                </c:pt>
                <c:pt idx="47">
                  <c:v>25.84</c:v>
                </c:pt>
                <c:pt idx="48">
                  <c:v>26.16</c:v>
                </c:pt>
                <c:pt idx="49">
                  <c:v>26.15</c:v>
                </c:pt>
                <c:pt idx="50">
                  <c:v>25.56</c:v>
                </c:pt>
                <c:pt idx="51">
                  <c:v>26.1</c:v>
                </c:pt>
                <c:pt idx="52">
                  <c:v>26.02</c:v>
                </c:pt>
                <c:pt idx="53">
                  <c:v>25.94</c:v>
                </c:pt>
                <c:pt idx="54">
                  <c:v>25.95</c:v>
                </c:pt>
                <c:pt idx="55">
                  <c:v>25.07</c:v>
                </c:pt>
                <c:pt idx="56">
                  <c:v>25.95</c:v>
                </c:pt>
                <c:pt idx="57">
                  <c:v>25.84</c:v>
                </c:pt>
                <c:pt idx="58">
                  <c:v>25.11</c:v>
                </c:pt>
                <c:pt idx="59">
                  <c:v>25.59</c:v>
                </c:pt>
                <c:pt idx="60">
                  <c:v>25.46</c:v>
                </c:pt>
                <c:pt idx="61">
                  <c:v>24.82</c:v>
                </c:pt>
                <c:pt idx="62">
                  <c:v>25.28</c:v>
                </c:pt>
                <c:pt idx="63">
                  <c:v>25.22</c:v>
                </c:pt>
                <c:pt idx="64">
                  <c:v>24.66</c:v>
                </c:pt>
                <c:pt idx="65">
                  <c:v>25.04</c:v>
                </c:pt>
                <c:pt idx="66">
                  <c:v>25.03</c:v>
                </c:pt>
                <c:pt idx="67">
                  <c:v>25.01</c:v>
                </c:pt>
                <c:pt idx="68">
                  <c:v>24.95</c:v>
                </c:pt>
                <c:pt idx="69">
                  <c:v>24.21</c:v>
                </c:pt>
                <c:pt idx="70">
                  <c:v>24.68</c:v>
                </c:pt>
                <c:pt idx="71">
                  <c:v>24.63</c:v>
                </c:pt>
                <c:pt idx="72">
                  <c:v>24.55</c:v>
                </c:pt>
                <c:pt idx="73">
                  <c:v>24.56</c:v>
                </c:pt>
                <c:pt idx="74">
                  <c:v>24.54</c:v>
                </c:pt>
                <c:pt idx="75">
                  <c:v>24.62</c:v>
                </c:pt>
                <c:pt idx="76">
                  <c:v>24.57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Consignado3050!$J$2</c:f>
              <c:strCache>
                <c:ptCount val="1"/>
                <c:pt idx="0">
                  <c:v>Aposentados e pensionistas do INSS  - (meses)</c:v>
                </c:pt>
              </c:strCache>
            </c:strRef>
          </c:tx>
          <c:spPr>
            <a:ln w="38100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dLbls>
            <c:dLbl>
              <c:idx val="76"/>
              <c:layout>
                <c:manualLayout>
                  <c:x val="-1.9444444444444545E-2"/>
                  <c:y val="-6.944444444444448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t-BR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Consignado3050!$A$3:$A$79</c:f>
              <c:numCache>
                <c:formatCode>mmm\-yy</c:formatCode>
                <c:ptCount val="77"/>
                <c:pt idx="0">
                  <c:v>40603</c:v>
                </c:pt>
                <c:pt idx="1">
                  <c:v>40634</c:v>
                </c:pt>
                <c:pt idx="2">
                  <c:v>40664</c:v>
                </c:pt>
                <c:pt idx="3">
                  <c:v>40695</c:v>
                </c:pt>
                <c:pt idx="4">
                  <c:v>40725</c:v>
                </c:pt>
                <c:pt idx="5">
                  <c:v>40756</c:v>
                </c:pt>
                <c:pt idx="6">
                  <c:v>40787</c:v>
                </c:pt>
                <c:pt idx="7">
                  <c:v>40817</c:v>
                </c:pt>
                <c:pt idx="8">
                  <c:v>40848</c:v>
                </c:pt>
                <c:pt idx="9">
                  <c:v>40878</c:v>
                </c:pt>
                <c:pt idx="10">
                  <c:v>40909</c:v>
                </c:pt>
                <c:pt idx="11">
                  <c:v>40940</c:v>
                </c:pt>
                <c:pt idx="12">
                  <c:v>40969</c:v>
                </c:pt>
                <c:pt idx="13">
                  <c:v>41000</c:v>
                </c:pt>
                <c:pt idx="14">
                  <c:v>41030</c:v>
                </c:pt>
                <c:pt idx="15">
                  <c:v>41061</c:v>
                </c:pt>
                <c:pt idx="16">
                  <c:v>41091</c:v>
                </c:pt>
                <c:pt idx="17">
                  <c:v>41122</c:v>
                </c:pt>
                <c:pt idx="18">
                  <c:v>41153</c:v>
                </c:pt>
                <c:pt idx="19">
                  <c:v>41183</c:v>
                </c:pt>
                <c:pt idx="20">
                  <c:v>41214</c:v>
                </c:pt>
                <c:pt idx="21">
                  <c:v>41244</c:v>
                </c:pt>
                <c:pt idx="22">
                  <c:v>41275</c:v>
                </c:pt>
                <c:pt idx="23">
                  <c:v>41306</c:v>
                </c:pt>
                <c:pt idx="24">
                  <c:v>41334</c:v>
                </c:pt>
                <c:pt idx="25">
                  <c:v>41365</c:v>
                </c:pt>
                <c:pt idx="26">
                  <c:v>41395</c:v>
                </c:pt>
                <c:pt idx="27">
                  <c:v>41426</c:v>
                </c:pt>
                <c:pt idx="28">
                  <c:v>41456</c:v>
                </c:pt>
                <c:pt idx="29">
                  <c:v>41487</c:v>
                </c:pt>
                <c:pt idx="30">
                  <c:v>41518</c:v>
                </c:pt>
                <c:pt idx="31">
                  <c:v>41548</c:v>
                </c:pt>
                <c:pt idx="32">
                  <c:v>41579</c:v>
                </c:pt>
                <c:pt idx="33">
                  <c:v>41609</c:v>
                </c:pt>
                <c:pt idx="34">
                  <c:v>41640</c:v>
                </c:pt>
                <c:pt idx="35">
                  <c:v>41671</c:v>
                </c:pt>
                <c:pt idx="36">
                  <c:v>41699</c:v>
                </c:pt>
                <c:pt idx="37">
                  <c:v>41730</c:v>
                </c:pt>
                <c:pt idx="38">
                  <c:v>41760</c:v>
                </c:pt>
                <c:pt idx="39">
                  <c:v>41791</c:v>
                </c:pt>
                <c:pt idx="40">
                  <c:v>41821</c:v>
                </c:pt>
                <c:pt idx="41">
                  <c:v>41852</c:v>
                </c:pt>
                <c:pt idx="42">
                  <c:v>41883</c:v>
                </c:pt>
                <c:pt idx="43">
                  <c:v>41913</c:v>
                </c:pt>
                <c:pt idx="44">
                  <c:v>41944</c:v>
                </c:pt>
                <c:pt idx="45">
                  <c:v>41974</c:v>
                </c:pt>
                <c:pt idx="46">
                  <c:v>42005</c:v>
                </c:pt>
                <c:pt idx="47">
                  <c:v>42036</c:v>
                </c:pt>
                <c:pt idx="48">
                  <c:v>42064</c:v>
                </c:pt>
                <c:pt idx="49">
                  <c:v>42095</c:v>
                </c:pt>
                <c:pt idx="50">
                  <c:v>42125</c:v>
                </c:pt>
                <c:pt idx="51">
                  <c:v>42156</c:v>
                </c:pt>
                <c:pt idx="52">
                  <c:v>42186</c:v>
                </c:pt>
                <c:pt idx="53">
                  <c:v>42217</c:v>
                </c:pt>
                <c:pt idx="54">
                  <c:v>42248</c:v>
                </c:pt>
                <c:pt idx="55">
                  <c:v>42278</c:v>
                </c:pt>
                <c:pt idx="56">
                  <c:v>42309</c:v>
                </c:pt>
                <c:pt idx="57">
                  <c:v>42339</c:v>
                </c:pt>
                <c:pt idx="58">
                  <c:v>42370</c:v>
                </c:pt>
                <c:pt idx="59">
                  <c:v>42401</c:v>
                </c:pt>
                <c:pt idx="60">
                  <c:v>42430</c:v>
                </c:pt>
                <c:pt idx="61">
                  <c:v>42461</c:v>
                </c:pt>
                <c:pt idx="62">
                  <c:v>42491</c:v>
                </c:pt>
                <c:pt idx="63">
                  <c:v>42522</c:v>
                </c:pt>
                <c:pt idx="64">
                  <c:v>42552</c:v>
                </c:pt>
                <c:pt idx="65">
                  <c:v>42583</c:v>
                </c:pt>
                <c:pt idx="66">
                  <c:v>42614</c:v>
                </c:pt>
                <c:pt idx="67">
                  <c:v>42644</c:v>
                </c:pt>
                <c:pt idx="68">
                  <c:v>42675</c:v>
                </c:pt>
                <c:pt idx="69">
                  <c:v>42705</c:v>
                </c:pt>
                <c:pt idx="70">
                  <c:v>42736</c:v>
                </c:pt>
                <c:pt idx="71">
                  <c:v>42767</c:v>
                </c:pt>
                <c:pt idx="72">
                  <c:v>42795</c:v>
                </c:pt>
                <c:pt idx="73">
                  <c:v>42826</c:v>
                </c:pt>
                <c:pt idx="74">
                  <c:v>42856</c:v>
                </c:pt>
                <c:pt idx="75">
                  <c:v>42887</c:v>
                </c:pt>
                <c:pt idx="76">
                  <c:v>42917</c:v>
                </c:pt>
              </c:numCache>
            </c:numRef>
          </c:cat>
          <c:val>
            <c:numRef>
              <c:f>Consignado3050!$J$3:$J$79</c:f>
              <c:numCache>
                <c:formatCode>General</c:formatCode>
                <c:ptCount val="77"/>
                <c:pt idx="0">
                  <c:v>23.07</c:v>
                </c:pt>
                <c:pt idx="1">
                  <c:v>22.92</c:v>
                </c:pt>
                <c:pt idx="2">
                  <c:v>22.92</c:v>
                </c:pt>
                <c:pt idx="3">
                  <c:v>23.02</c:v>
                </c:pt>
                <c:pt idx="4">
                  <c:v>23.1</c:v>
                </c:pt>
                <c:pt idx="5">
                  <c:v>22.92</c:v>
                </c:pt>
                <c:pt idx="6">
                  <c:v>22.75</c:v>
                </c:pt>
                <c:pt idx="7">
                  <c:v>22.82</c:v>
                </c:pt>
                <c:pt idx="8">
                  <c:v>22.75</c:v>
                </c:pt>
                <c:pt idx="9">
                  <c:v>22.82</c:v>
                </c:pt>
                <c:pt idx="10">
                  <c:v>22.79</c:v>
                </c:pt>
                <c:pt idx="11">
                  <c:v>22.64</c:v>
                </c:pt>
                <c:pt idx="12">
                  <c:v>22.56</c:v>
                </c:pt>
                <c:pt idx="13">
                  <c:v>22.42</c:v>
                </c:pt>
                <c:pt idx="14">
                  <c:v>22.3</c:v>
                </c:pt>
                <c:pt idx="15">
                  <c:v>22.19</c:v>
                </c:pt>
                <c:pt idx="16">
                  <c:v>22.08</c:v>
                </c:pt>
                <c:pt idx="17">
                  <c:v>21.94</c:v>
                </c:pt>
                <c:pt idx="18">
                  <c:v>21.77</c:v>
                </c:pt>
                <c:pt idx="19">
                  <c:v>21.66</c:v>
                </c:pt>
                <c:pt idx="20">
                  <c:v>21.83</c:v>
                </c:pt>
                <c:pt idx="21">
                  <c:v>21.51</c:v>
                </c:pt>
                <c:pt idx="22">
                  <c:v>21.47</c:v>
                </c:pt>
                <c:pt idx="23">
                  <c:v>21.64</c:v>
                </c:pt>
                <c:pt idx="24">
                  <c:v>21.61</c:v>
                </c:pt>
                <c:pt idx="25">
                  <c:v>21.75</c:v>
                </c:pt>
                <c:pt idx="26">
                  <c:v>21.83</c:v>
                </c:pt>
                <c:pt idx="27">
                  <c:v>21.83</c:v>
                </c:pt>
                <c:pt idx="28">
                  <c:v>21.74</c:v>
                </c:pt>
                <c:pt idx="29">
                  <c:v>21.69</c:v>
                </c:pt>
                <c:pt idx="30">
                  <c:v>21.64</c:v>
                </c:pt>
                <c:pt idx="31">
                  <c:v>21.69</c:v>
                </c:pt>
                <c:pt idx="32">
                  <c:v>21.75</c:v>
                </c:pt>
                <c:pt idx="33">
                  <c:v>21.54</c:v>
                </c:pt>
                <c:pt idx="34">
                  <c:v>21.6</c:v>
                </c:pt>
                <c:pt idx="35">
                  <c:v>21.98</c:v>
                </c:pt>
                <c:pt idx="36">
                  <c:v>21.96</c:v>
                </c:pt>
                <c:pt idx="37">
                  <c:v>22.04</c:v>
                </c:pt>
                <c:pt idx="38">
                  <c:v>22.11</c:v>
                </c:pt>
                <c:pt idx="39">
                  <c:v>22.01</c:v>
                </c:pt>
                <c:pt idx="40">
                  <c:v>22.02</c:v>
                </c:pt>
                <c:pt idx="41">
                  <c:v>22.05</c:v>
                </c:pt>
                <c:pt idx="42">
                  <c:v>22.02</c:v>
                </c:pt>
                <c:pt idx="43">
                  <c:v>23.15</c:v>
                </c:pt>
                <c:pt idx="44">
                  <c:v>23.78</c:v>
                </c:pt>
                <c:pt idx="45">
                  <c:v>24.19</c:v>
                </c:pt>
                <c:pt idx="46">
                  <c:v>24.54</c:v>
                </c:pt>
                <c:pt idx="47">
                  <c:v>24.94</c:v>
                </c:pt>
                <c:pt idx="48">
                  <c:v>25.21</c:v>
                </c:pt>
                <c:pt idx="49">
                  <c:v>25.21</c:v>
                </c:pt>
                <c:pt idx="50">
                  <c:v>25.08</c:v>
                </c:pt>
                <c:pt idx="51">
                  <c:v>25.22</c:v>
                </c:pt>
                <c:pt idx="52">
                  <c:v>25.22</c:v>
                </c:pt>
                <c:pt idx="53">
                  <c:v>25.24</c:v>
                </c:pt>
                <c:pt idx="54">
                  <c:v>25.21</c:v>
                </c:pt>
                <c:pt idx="55">
                  <c:v>23.7</c:v>
                </c:pt>
                <c:pt idx="56">
                  <c:v>24.94</c:v>
                </c:pt>
                <c:pt idx="57">
                  <c:v>24.78</c:v>
                </c:pt>
                <c:pt idx="58">
                  <c:v>24.67</c:v>
                </c:pt>
                <c:pt idx="59">
                  <c:v>25.3</c:v>
                </c:pt>
                <c:pt idx="60">
                  <c:v>25.27</c:v>
                </c:pt>
                <c:pt idx="61">
                  <c:v>24.96</c:v>
                </c:pt>
                <c:pt idx="62">
                  <c:v>25.12</c:v>
                </c:pt>
                <c:pt idx="63">
                  <c:v>25.1</c:v>
                </c:pt>
                <c:pt idx="64">
                  <c:v>24.81</c:v>
                </c:pt>
                <c:pt idx="65">
                  <c:v>24.98</c:v>
                </c:pt>
                <c:pt idx="66">
                  <c:v>24.81</c:v>
                </c:pt>
                <c:pt idx="67">
                  <c:v>24.7</c:v>
                </c:pt>
                <c:pt idx="68">
                  <c:v>24.66</c:v>
                </c:pt>
                <c:pt idx="69">
                  <c:v>24.31</c:v>
                </c:pt>
                <c:pt idx="70">
                  <c:v>24.51</c:v>
                </c:pt>
                <c:pt idx="71">
                  <c:v>24.73</c:v>
                </c:pt>
                <c:pt idx="72">
                  <c:v>24.63</c:v>
                </c:pt>
                <c:pt idx="73">
                  <c:v>24.63</c:v>
                </c:pt>
                <c:pt idx="74">
                  <c:v>24.71</c:v>
                </c:pt>
                <c:pt idx="75">
                  <c:v>24.72</c:v>
                </c:pt>
                <c:pt idx="76">
                  <c:v>24.68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338374504"/>
        <c:axId val="338374896"/>
      </c:lineChart>
      <c:dateAx>
        <c:axId val="338374504"/>
        <c:scaling>
          <c:orientation val="minMax"/>
        </c:scaling>
        <c:delete val="0"/>
        <c:axPos val="b"/>
        <c:numFmt formatCode="mmm\-yy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338374896"/>
        <c:crosses val="autoZero"/>
        <c:auto val="1"/>
        <c:lblOffset val="100"/>
        <c:baseTimeUnit val="months"/>
      </c:dateAx>
      <c:valAx>
        <c:axId val="338374896"/>
        <c:scaling>
          <c:orientation val="minMax"/>
          <c:min val="21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33837450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pt-BR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pt-BR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0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pt-BR" sz="2000" b="1" dirty="0"/>
              <a:t>Consignado </a:t>
            </a:r>
            <a:r>
              <a:rPr lang="pt-BR" sz="2000" b="1" dirty="0" smtClean="0"/>
              <a:t>INSS – (R$ milhões)</a:t>
            </a:r>
            <a:endParaRPr lang="pt-BR" sz="2000" b="1" dirty="0"/>
          </a:p>
        </c:rich>
      </c:tx>
      <c:layout>
        <c:manualLayout>
          <c:xMode val="edge"/>
          <c:yMode val="edge"/>
          <c:x val="0.27852875023153661"/>
          <c:y val="3.4047770586695641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pt-BR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'Cartão Consignado'!$B$5</c:f>
              <c:strCache>
                <c:ptCount val="1"/>
                <c:pt idx="0">
                  <c:v>Consignado INSS (eixo da esquerda)</c:v>
                </c:pt>
              </c:strCache>
            </c:strRef>
          </c:tx>
          <c:spPr>
            <a:ln w="3810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dLbls>
            <c:dLbl>
              <c:idx val="11"/>
              <c:layout>
                <c:manualLayout>
                  <c:x val="-7.1195031318870325E-2"/>
                  <c:y val="5.2233452048304908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200" b="1" i="0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pt-BR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t-BR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'Cartão Consignado'!$C$4:$N$4</c:f>
              <c:numCache>
                <c:formatCode>mmm\-yy</c:formatCode>
                <c:ptCount val="12"/>
                <c:pt idx="0">
                  <c:v>42917</c:v>
                </c:pt>
                <c:pt idx="1">
                  <c:v>42887</c:v>
                </c:pt>
                <c:pt idx="2">
                  <c:v>42856</c:v>
                </c:pt>
                <c:pt idx="3">
                  <c:v>42826</c:v>
                </c:pt>
                <c:pt idx="4">
                  <c:v>42795</c:v>
                </c:pt>
                <c:pt idx="5">
                  <c:v>42705</c:v>
                </c:pt>
                <c:pt idx="6">
                  <c:v>42614</c:v>
                </c:pt>
                <c:pt idx="7">
                  <c:v>42522</c:v>
                </c:pt>
                <c:pt idx="8">
                  <c:v>42430</c:v>
                </c:pt>
                <c:pt idx="9">
                  <c:v>42339</c:v>
                </c:pt>
                <c:pt idx="10">
                  <c:v>42248</c:v>
                </c:pt>
                <c:pt idx="11">
                  <c:v>42156</c:v>
                </c:pt>
              </c:numCache>
            </c:numRef>
          </c:cat>
          <c:val>
            <c:numRef>
              <c:f>'Cartão Consignado'!$C$5:$N$5</c:f>
              <c:numCache>
                <c:formatCode>#,##0</c:formatCode>
                <c:ptCount val="12"/>
                <c:pt idx="0">
                  <c:v>111258</c:v>
                </c:pt>
                <c:pt idx="1">
                  <c:v>110076</c:v>
                </c:pt>
                <c:pt idx="2" formatCode="_-* #,##0_-;\-* #,##0_-;_-* &quot;-&quot;??_-;_-@_-">
                  <c:v>108735</c:v>
                </c:pt>
                <c:pt idx="3" formatCode="_-* #,##0_-;\-* #,##0_-;_-* &quot;-&quot;??_-;_-@_-">
                  <c:v>106645</c:v>
                </c:pt>
                <c:pt idx="4" formatCode="_-* #,##0_-;\-* #,##0_-;_-* &quot;-&quot;??_-;_-@_-">
                  <c:v>105859</c:v>
                </c:pt>
                <c:pt idx="5" formatCode="_-* #,##0_-;\-* #,##0_-;_-* &quot;-&quot;??_-;_-@_-">
                  <c:v>100918</c:v>
                </c:pt>
                <c:pt idx="6" formatCode="_-* #,##0_-;\-* #,##0_-;_-* &quot;-&quot;??_-;_-@_-">
                  <c:v>99009</c:v>
                </c:pt>
                <c:pt idx="7" formatCode="_-* #,##0_-;\-* #,##0_-;_-* &quot;-&quot;??_-;_-@_-">
                  <c:v>95891</c:v>
                </c:pt>
                <c:pt idx="8" formatCode="_-* #,##0_-;\-* #,##0_-;_-* &quot;-&quot;??_-;_-@_-">
                  <c:v>92727</c:v>
                </c:pt>
                <c:pt idx="9" formatCode="_-* #,##0_-;\-* #,##0_-;_-* &quot;-&quot;??_-;_-@_-">
                  <c:v>87119</c:v>
                </c:pt>
                <c:pt idx="10" formatCode="_-* #,##0_-;\-* #,##0_-;_-* &quot;-&quot;??_-;_-@_-">
                  <c:v>86658</c:v>
                </c:pt>
                <c:pt idx="11" formatCode="_-* #,##0_-;\-* #,##0_-;_-* &quot;-&quot;??_-;_-@_-">
                  <c:v>84058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338372152"/>
        <c:axId val="338370192"/>
      </c:lineChart>
      <c:lineChart>
        <c:grouping val="standard"/>
        <c:varyColors val="0"/>
        <c:ser>
          <c:idx val="1"/>
          <c:order val="1"/>
          <c:tx>
            <c:strRef>
              <c:f>'Cartão Consignado'!$B$6</c:f>
              <c:strCache>
                <c:ptCount val="1"/>
                <c:pt idx="0">
                  <c:v>Cartão Consignado INSS (eixo da direita)</c:v>
                </c:pt>
              </c:strCache>
            </c:strRef>
          </c:tx>
          <c:spPr>
            <a:ln w="38100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dLbls>
            <c:dLbl>
              <c:idx val="11"/>
              <c:layout>
                <c:manualLayout>
                  <c:x val="-6.4951821484329361E-2"/>
                  <c:y val="-4.369823688353288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t-BR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'Cartão Consignado'!$C$4:$N$4</c:f>
              <c:numCache>
                <c:formatCode>mmm\-yy</c:formatCode>
                <c:ptCount val="12"/>
                <c:pt idx="0">
                  <c:v>42917</c:v>
                </c:pt>
                <c:pt idx="1">
                  <c:v>42887</c:v>
                </c:pt>
                <c:pt idx="2">
                  <c:v>42856</c:v>
                </c:pt>
                <c:pt idx="3">
                  <c:v>42826</c:v>
                </c:pt>
                <c:pt idx="4">
                  <c:v>42795</c:v>
                </c:pt>
                <c:pt idx="5">
                  <c:v>42705</c:v>
                </c:pt>
                <c:pt idx="6">
                  <c:v>42614</c:v>
                </c:pt>
                <c:pt idx="7">
                  <c:v>42522</c:v>
                </c:pt>
                <c:pt idx="8">
                  <c:v>42430</c:v>
                </c:pt>
                <c:pt idx="9">
                  <c:v>42339</c:v>
                </c:pt>
                <c:pt idx="10">
                  <c:v>42248</c:v>
                </c:pt>
                <c:pt idx="11">
                  <c:v>42156</c:v>
                </c:pt>
              </c:numCache>
            </c:numRef>
          </c:cat>
          <c:val>
            <c:numRef>
              <c:f>'Cartão Consignado'!$C$6:$N$6</c:f>
              <c:numCache>
                <c:formatCode>_-* #,##0_-;\-* #,##0_-;_-* "-"??_-;_-@_-</c:formatCode>
                <c:ptCount val="12"/>
                <c:pt idx="0">
                  <c:v>5164.4484487400005</c:v>
                </c:pt>
                <c:pt idx="1">
                  <c:v>5341.1778729200014</c:v>
                </c:pt>
                <c:pt idx="2">
                  <c:v>5112.1605226899992</c:v>
                </c:pt>
                <c:pt idx="3">
                  <c:v>4945.3148131900007</c:v>
                </c:pt>
                <c:pt idx="4">
                  <c:v>4857.7735567</c:v>
                </c:pt>
                <c:pt idx="5">
                  <c:v>4518.2185324699994</c:v>
                </c:pt>
                <c:pt idx="6">
                  <c:v>1219.2012576500001</c:v>
                </c:pt>
                <c:pt idx="7">
                  <c:v>1060.0888488300002</c:v>
                </c:pt>
                <c:pt idx="8">
                  <c:v>842.70405145999996</c:v>
                </c:pt>
                <c:pt idx="9">
                  <c:v>613.20307737999997</c:v>
                </c:pt>
                <c:pt idx="10">
                  <c:v>132.00653538</c:v>
                </c:pt>
                <c:pt idx="11">
                  <c:v>128.30887188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338375680"/>
        <c:axId val="338372936"/>
      </c:lineChart>
      <c:dateAx>
        <c:axId val="338372152"/>
        <c:scaling>
          <c:orientation val="minMax"/>
        </c:scaling>
        <c:delete val="0"/>
        <c:axPos val="b"/>
        <c:numFmt formatCode="mmm\-yy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338370192"/>
        <c:crosses val="autoZero"/>
        <c:auto val="1"/>
        <c:lblOffset val="100"/>
        <c:baseTimeUnit val="months"/>
      </c:dateAx>
      <c:valAx>
        <c:axId val="338370192"/>
        <c:scaling>
          <c:orientation val="minMax"/>
          <c:min val="800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338372152"/>
        <c:crosses val="autoZero"/>
        <c:crossBetween val="between"/>
        <c:majorUnit val="10000"/>
      </c:valAx>
      <c:valAx>
        <c:axId val="338372936"/>
        <c:scaling>
          <c:orientation val="minMax"/>
        </c:scaling>
        <c:delete val="0"/>
        <c:axPos val="r"/>
        <c:numFmt formatCode="_-* #,##0_-;\-* #,##0_-;_-* &quot;-&quot;??_-;_-@_-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338375680"/>
        <c:crosses val="max"/>
        <c:crossBetween val="between"/>
        <c:majorUnit val="1000"/>
      </c:valAx>
      <c:dateAx>
        <c:axId val="338375680"/>
        <c:scaling>
          <c:orientation val="minMax"/>
        </c:scaling>
        <c:delete val="1"/>
        <c:axPos val="b"/>
        <c:numFmt formatCode="mmm\-yy" sourceLinked="1"/>
        <c:majorTickMark val="out"/>
        <c:minorTickMark val="none"/>
        <c:tickLblPos val="nextTo"/>
        <c:crossAx val="338372936"/>
        <c:crosses val="autoZero"/>
        <c:auto val="1"/>
        <c:lblOffset val="100"/>
        <c:baseTimeUnit val="months"/>
      </c:date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5.2019958847708311E-2"/>
          <c:y val="0.89093664078997259"/>
          <c:w val="0.91166815945666746"/>
          <c:h val="0.1090633592100274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pt-BR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pt-BR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pt-BR" sz="2000" b="1" dirty="0"/>
              <a:t>Taxa de Juros (</a:t>
            </a:r>
            <a:r>
              <a:rPr lang="pt-BR" sz="2000" b="1" dirty="0" err="1"/>
              <a:t>a.m</a:t>
            </a:r>
            <a:r>
              <a:rPr lang="pt-BR" sz="2000" b="1" dirty="0"/>
              <a:t>)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pt-BR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Consignado3050!$O$2</c:f>
              <c:strCache>
                <c:ptCount val="1"/>
                <c:pt idx="0">
                  <c:v>Trabalhadores do setor público - (% a.m.)</c:v>
                </c:pt>
              </c:strCache>
            </c:strRef>
          </c:tx>
          <c:spPr>
            <a:ln w="3810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dLbls>
            <c:dLbl>
              <c:idx val="76"/>
              <c:layout>
                <c:manualLayout>
                  <c:x val="-1.9444444444444445E-2"/>
                  <c:y val="6.018518518518518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t-BR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Consignado3050!$A$3:$A$79</c:f>
              <c:numCache>
                <c:formatCode>mmm\-yy</c:formatCode>
                <c:ptCount val="77"/>
                <c:pt idx="0">
                  <c:v>40603</c:v>
                </c:pt>
                <c:pt idx="1">
                  <c:v>40634</c:v>
                </c:pt>
                <c:pt idx="2">
                  <c:v>40664</c:v>
                </c:pt>
                <c:pt idx="3">
                  <c:v>40695</c:v>
                </c:pt>
                <c:pt idx="4">
                  <c:v>40725</c:v>
                </c:pt>
                <c:pt idx="5">
                  <c:v>40756</c:v>
                </c:pt>
                <c:pt idx="6">
                  <c:v>40787</c:v>
                </c:pt>
                <c:pt idx="7">
                  <c:v>40817</c:v>
                </c:pt>
                <c:pt idx="8">
                  <c:v>40848</c:v>
                </c:pt>
                <c:pt idx="9">
                  <c:v>40878</c:v>
                </c:pt>
                <c:pt idx="10">
                  <c:v>40909</c:v>
                </c:pt>
                <c:pt idx="11">
                  <c:v>40940</c:v>
                </c:pt>
                <c:pt idx="12">
                  <c:v>40969</c:v>
                </c:pt>
                <c:pt idx="13">
                  <c:v>41000</c:v>
                </c:pt>
                <c:pt idx="14">
                  <c:v>41030</c:v>
                </c:pt>
                <c:pt idx="15">
                  <c:v>41061</c:v>
                </c:pt>
                <c:pt idx="16">
                  <c:v>41091</c:v>
                </c:pt>
                <c:pt idx="17">
                  <c:v>41122</c:v>
                </c:pt>
                <c:pt idx="18">
                  <c:v>41153</c:v>
                </c:pt>
                <c:pt idx="19">
                  <c:v>41183</c:v>
                </c:pt>
                <c:pt idx="20">
                  <c:v>41214</c:v>
                </c:pt>
                <c:pt idx="21">
                  <c:v>41244</c:v>
                </c:pt>
                <c:pt idx="22">
                  <c:v>41275</c:v>
                </c:pt>
                <c:pt idx="23">
                  <c:v>41306</c:v>
                </c:pt>
                <c:pt idx="24">
                  <c:v>41334</c:v>
                </c:pt>
                <c:pt idx="25">
                  <c:v>41365</c:v>
                </c:pt>
                <c:pt idx="26">
                  <c:v>41395</c:v>
                </c:pt>
                <c:pt idx="27">
                  <c:v>41426</c:v>
                </c:pt>
                <c:pt idx="28">
                  <c:v>41456</c:v>
                </c:pt>
                <c:pt idx="29">
                  <c:v>41487</c:v>
                </c:pt>
                <c:pt idx="30">
                  <c:v>41518</c:v>
                </c:pt>
                <c:pt idx="31">
                  <c:v>41548</c:v>
                </c:pt>
                <c:pt idx="32">
                  <c:v>41579</c:v>
                </c:pt>
                <c:pt idx="33">
                  <c:v>41609</c:v>
                </c:pt>
                <c:pt idx="34">
                  <c:v>41640</c:v>
                </c:pt>
                <c:pt idx="35">
                  <c:v>41671</c:v>
                </c:pt>
                <c:pt idx="36">
                  <c:v>41699</c:v>
                </c:pt>
                <c:pt idx="37">
                  <c:v>41730</c:v>
                </c:pt>
                <c:pt idx="38">
                  <c:v>41760</c:v>
                </c:pt>
                <c:pt idx="39">
                  <c:v>41791</c:v>
                </c:pt>
                <c:pt idx="40">
                  <c:v>41821</c:v>
                </c:pt>
                <c:pt idx="41">
                  <c:v>41852</c:v>
                </c:pt>
                <c:pt idx="42">
                  <c:v>41883</c:v>
                </c:pt>
                <c:pt idx="43">
                  <c:v>41913</c:v>
                </c:pt>
                <c:pt idx="44">
                  <c:v>41944</c:v>
                </c:pt>
                <c:pt idx="45">
                  <c:v>41974</c:v>
                </c:pt>
                <c:pt idx="46">
                  <c:v>42005</c:v>
                </c:pt>
                <c:pt idx="47">
                  <c:v>42036</c:v>
                </c:pt>
                <c:pt idx="48">
                  <c:v>42064</c:v>
                </c:pt>
                <c:pt idx="49">
                  <c:v>42095</c:v>
                </c:pt>
                <c:pt idx="50">
                  <c:v>42125</c:v>
                </c:pt>
                <c:pt idx="51">
                  <c:v>42156</c:v>
                </c:pt>
                <c:pt idx="52">
                  <c:v>42186</c:v>
                </c:pt>
                <c:pt idx="53">
                  <c:v>42217</c:v>
                </c:pt>
                <c:pt idx="54">
                  <c:v>42248</c:v>
                </c:pt>
                <c:pt idx="55">
                  <c:v>42278</c:v>
                </c:pt>
                <c:pt idx="56">
                  <c:v>42309</c:v>
                </c:pt>
                <c:pt idx="57">
                  <c:v>42339</c:v>
                </c:pt>
                <c:pt idx="58">
                  <c:v>42370</c:v>
                </c:pt>
                <c:pt idx="59">
                  <c:v>42401</c:v>
                </c:pt>
                <c:pt idx="60">
                  <c:v>42430</c:v>
                </c:pt>
                <c:pt idx="61">
                  <c:v>42461</c:v>
                </c:pt>
                <c:pt idx="62">
                  <c:v>42491</c:v>
                </c:pt>
                <c:pt idx="63">
                  <c:v>42522</c:v>
                </c:pt>
                <c:pt idx="64">
                  <c:v>42552</c:v>
                </c:pt>
                <c:pt idx="65">
                  <c:v>42583</c:v>
                </c:pt>
                <c:pt idx="66">
                  <c:v>42614</c:v>
                </c:pt>
                <c:pt idx="67">
                  <c:v>42644</c:v>
                </c:pt>
                <c:pt idx="68">
                  <c:v>42675</c:v>
                </c:pt>
                <c:pt idx="69">
                  <c:v>42705</c:v>
                </c:pt>
                <c:pt idx="70">
                  <c:v>42736</c:v>
                </c:pt>
                <c:pt idx="71">
                  <c:v>42767</c:v>
                </c:pt>
                <c:pt idx="72">
                  <c:v>42795</c:v>
                </c:pt>
                <c:pt idx="73">
                  <c:v>42826</c:v>
                </c:pt>
                <c:pt idx="74">
                  <c:v>42856</c:v>
                </c:pt>
                <c:pt idx="75">
                  <c:v>42887</c:v>
                </c:pt>
                <c:pt idx="76">
                  <c:v>42917</c:v>
                </c:pt>
              </c:numCache>
            </c:numRef>
          </c:cat>
          <c:val>
            <c:numRef>
              <c:f>Consignado3050!$O$3:$O$79</c:f>
              <c:numCache>
                <c:formatCode>General</c:formatCode>
                <c:ptCount val="77"/>
                <c:pt idx="0">
                  <c:v>2.02</c:v>
                </c:pt>
                <c:pt idx="1">
                  <c:v>2.0699999999999998</c:v>
                </c:pt>
                <c:pt idx="2">
                  <c:v>2.06</c:v>
                </c:pt>
                <c:pt idx="3">
                  <c:v>2.02</c:v>
                </c:pt>
                <c:pt idx="4">
                  <c:v>1.99</c:v>
                </c:pt>
                <c:pt idx="5">
                  <c:v>1.99</c:v>
                </c:pt>
                <c:pt idx="6">
                  <c:v>2</c:v>
                </c:pt>
                <c:pt idx="7">
                  <c:v>2</c:v>
                </c:pt>
                <c:pt idx="8">
                  <c:v>1.97</c:v>
                </c:pt>
                <c:pt idx="9">
                  <c:v>1.96</c:v>
                </c:pt>
                <c:pt idx="10">
                  <c:v>1.97</c:v>
                </c:pt>
                <c:pt idx="11">
                  <c:v>1.97</c:v>
                </c:pt>
                <c:pt idx="12">
                  <c:v>1.97</c:v>
                </c:pt>
                <c:pt idx="13">
                  <c:v>1.91</c:v>
                </c:pt>
                <c:pt idx="14">
                  <c:v>1.86</c:v>
                </c:pt>
                <c:pt idx="15">
                  <c:v>1.82</c:v>
                </c:pt>
                <c:pt idx="16">
                  <c:v>1.79</c:v>
                </c:pt>
                <c:pt idx="17">
                  <c:v>1.75</c:v>
                </c:pt>
                <c:pt idx="18">
                  <c:v>1.76</c:v>
                </c:pt>
                <c:pt idx="19">
                  <c:v>1.74</c:v>
                </c:pt>
                <c:pt idx="20">
                  <c:v>1.73</c:v>
                </c:pt>
                <c:pt idx="21">
                  <c:v>1.71</c:v>
                </c:pt>
                <c:pt idx="22">
                  <c:v>1.7</c:v>
                </c:pt>
                <c:pt idx="23">
                  <c:v>1.73</c:v>
                </c:pt>
                <c:pt idx="24">
                  <c:v>1.73</c:v>
                </c:pt>
                <c:pt idx="25">
                  <c:v>1.71</c:v>
                </c:pt>
                <c:pt idx="26">
                  <c:v>1.69</c:v>
                </c:pt>
                <c:pt idx="27">
                  <c:v>1.7</c:v>
                </c:pt>
                <c:pt idx="28">
                  <c:v>1.7</c:v>
                </c:pt>
                <c:pt idx="29">
                  <c:v>1.71</c:v>
                </c:pt>
                <c:pt idx="30">
                  <c:v>1.68</c:v>
                </c:pt>
                <c:pt idx="31">
                  <c:v>1.7</c:v>
                </c:pt>
                <c:pt idx="32">
                  <c:v>1.7</c:v>
                </c:pt>
                <c:pt idx="33">
                  <c:v>1.69</c:v>
                </c:pt>
                <c:pt idx="34">
                  <c:v>1.72</c:v>
                </c:pt>
                <c:pt idx="35">
                  <c:v>1.74</c:v>
                </c:pt>
                <c:pt idx="36">
                  <c:v>1.76</c:v>
                </c:pt>
                <c:pt idx="37">
                  <c:v>1.76</c:v>
                </c:pt>
                <c:pt idx="38">
                  <c:v>1.78</c:v>
                </c:pt>
                <c:pt idx="39">
                  <c:v>1.78</c:v>
                </c:pt>
                <c:pt idx="40">
                  <c:v>1.81</c:v>
                </c:pt>
                <c:pt idx="41">
                  <c:v>1.81</c:v>
                </c:pt>
                <c:pt idx="42">
                  <c:v>1.82</c:v>
                </c:pt>
                <c:pt idx="43">
                  <c:v>1.77</c:v>
                </c:pt>
                <c:pt idx="44">
                  <c:v>1.8</c:v>
                </c:pt>
                <c:pt idx="45">
                  <c:v>1.81</c:v>
                </c:pt>
                <c:pt idx="46">
                  <c:v>1.84</c:v>
                </c:pt>
                <c:pt idx="47">
                  <c:v>1.86</c:v>
                </c:pt>
                <c:pt idx="48">
                  <c:v>1.87</c:v>
                </c:pt>
                <c:pt idx="49">
                  <c:v>1.89</c:v>
                </c:pt>
                <c:pt idx="50">
                  <c:v>1.92</c:v>
                </c:pt>
                <c:pt idx="51">
                  <c:v>1.93</c:v>
                </c:pt>
                <c:pt idx="52">
                  <c:v>1.97</c:v>
                </c:pt>
                <c:pt idx="53">
                  <c:v>1.96</c:v>
                </c:pt>
                <c:pt idx="54">
                  <c:v>1.94</c:v>
                </c:pt>
                <c:pt idx="55">
                  <c:v>1.98</c:v>
                </c:pt>
                <c:pt idx="56">
                  <c:v>1.97</c:v>
                </c:pt>
                <c:pt idx="57">
                  <c:v>1.98</c:v>
                </c:pt>
                <c:pt idx="58">
                  <c:v>2</c:v>
                </c:pt>
                <c:pt idx="59">
                  <c:v>2.0299999999999998</c:v>
                </c:pt>
                <c:pt idx="60">
                  <c:v>2.06</c:v>
                </c:pt>
                <c:pt idx="61">
                  <c:v>2.06</c:v>
                </c:pt>
                <c:pt idx="62">
                  <c:v>2.06</c:v>
                </c:pt>
                <c:pt idx="63">
                  <c:v>2.0499999999999998</c:v>
                </c:pt>
                <c:pt idx="64">
                  <c:v>2.04</c:v>
                </c:pt>
                <c:pt idx="65">
                  <c:v>2.04</c:v>
                </c:pt>
                <c:pt idx="66">
                  <c:v>2.04</c:v>
                </c:pt>
                <c:pt idx="67">
                  <c:v>2.0499999999999998</c:v>
                </c:pt>
                <c:pt idx="68">
                  <c:v>2.0499999999999998</c:v>
                </c:pt>
                <c:pt idx="69">
                  <c:v>2.0499999999999998</c:v>
                </c:pt>
                <c:pt idx="70">
                  <c:v>2.0499999999999998</c:v>
                </c:pt>
                <c:pt idx="71">
                  <c:v>2.04</c:v>
                </c:pt>
                <c:pt idx="72">
                  <c:v>2.0299999999999998</c:v>
                </c:pt>
                <c:pt idx="73">
                  <c:v>1.99</c:v>
                </c:pt>
                <c:pt idx="74">
                  <c:v>1.94</c:v>
                </c:pt>
                <c:pt idx="75">
                  <c:v>1.93</c:v>
                </c:pt>
                <c:pt idx="76">
                  <c:v>1.93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Consignado3050!$P$2</c:f>
              <c:strCache>
                <c:ptCount val="1"/>
                <c:pt idx="0">
                  <c:v>Aposentados e pensionistas do INSS  - (% a.m.)</c:v>
                </c:pt>
              </c:strCache>
            </c:strRef>
          </c:tx>
          <c:spPr>
            <a:ln w="38100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dLbls>
            <c:dLbl>
              <c:idx val="76"/>
              <c:layout>
                <c:manualLayout>
                  <c:x val="-9.962154582485081E-4"/>
                  <c:y val="-8.075119629564969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t-BR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Consignado3050!$A$3:$A$79</c:f>
              <c:numCache>
                <c:formatCode>mmm\-yy</c:formatCode>
                <c:ptCount val="77"/>
                <c:pt idx="0">
                  <c:v>40603</c:v>
                </c:pt>
                <c:pt idx="1">
                  <c:v>40634</c:v>
                </c:pt>
                <c:pt idx="2">
                  <c:v>40664</c:v>
                </c:pt>
                <c:pt idx="3">
                  <c:v>40695</c:v>
                </c:pt>
                <c:pt idx="4">
                  <c:v>40725</c:v>
                </c:pt>
                <c:pt idx="5">
                  <c:v>40756</c:v>
                </c:pt>
                <c:pt idx="6">
                  <c:v>40787</c:v>
                </c:pt>
                <c:pt idx="7">
                  <c:v>40817</c:v>
                </c:pt>
                <c:pt idx="8">
                  <c:v>40848</c:v>
                </c:pt>
                <c:pt idx="9">
                  <c:v>40878</c:v>
                </c:pt>
                <c:pt idx="10">
                  <c:v>40909</c:v>
                </c:pt>
                <c:pt idx="11">
                  <c:v>40940</c:v>
                </c:pt>
                <c:pt idx="12">
                  <c:v>40969</c:v>
                </c:pt>
                <c:pt idx="13">
                  <c:v>41000</c:v>
                </c:pt>
                <c:pt idx="14">
                  <c:v>41030</c:v>
                </c:pt>
                <c:pt idx="15">
                  <c:v>41061</c:v>
                </c:pt>
                <c:pt idx="16">
                  <c:v>41091</c:v>
                </c:pt>
                <c:pt idx="17">
                  <c:v>41122</c:v>
                </c:pt>
                <c:pt idx="18">
                  <c:v>41153</c:v>
                </c:pt>
                <c:pt idx="19">
                  <c:v>41183</c:v>
                </c:pt>
                <c:pt idx="20">
                  <c:v>41214</c:v>
                </c:pt>
                <c:pt idx="21">
                  <c:v>41244</c:v>
                </c:pt>
                <c:pt idx="22">
                  <c:v>41275</c:v>
                </c:pt>
                <c:pt idx="23">
                  <c:v>41306</c:v>
                </c:pt>
                <c:pt idx="24">
                  <c:v>41334</c:v>
                </c:pt>
                <c:pt idx="25">
                  <c:v>41365</c:v>
                </c:pt>
                <c:pt idx="26">
                  <c:v>41395</c:v>
                </c:pt>
                <c:pt idx="27">
                  <c:v>41426</c:v>
                </c:pt>
                <c:pt idx="28">
                  <c:v>41456</c:v>
                </c:pt>
                <c:pt idx="29">
                  <c:v>41487</c:v>
                </c:pt>
                <c:pt idx="30">
                  <c:v>41518</c:v>
                </c:pt>
                <c:pt idx="31">
                  <c:v>41548</c:v>
                </c:pt>
                <c:pt idx="32">
                  <c:v>41579</c:v>
                </c:pt>
                <c:pt idx="33">
                  <c:v>41609</c:v>
                </c:pt>
                <c:pt idx="34">
                  <c:v>41640</c:v>
                </c:pt>
                <c:pt idx="35">
                  <c:v>41671</c:v>
                </c:pt>
                <c:pt idx="36">
                  <c:v>41699</c:v>
                </c:pt>
                <c:pt idx="37">
                  <c:v>41730</c:v>
                </c:pt>
                <c:pt idx="38">
                  <c:v>41760</c:v>
                </c:pt>
                <c:pt idx="39">
                  <c:v>41791</c:v>
                </c:pt>
                <c:pt idx="40">
                  <c:v>41821</c:v>
                </c:pt>
                <c:pt idx="41">
                  <c:v>41852</c:v>
                </c:pt>
                <c:pt idx="42">
                  <c:v>41883</c:v>
                </c:pt>
                <c:pt idx="43">
                  <c:v>41913</c:v>
                </c:pt>
                <c:pt idx="44">
                  <c:v>41944</c:v>
                </c:pt>
                <c:pt idx="45">
                  <c:v>41974</c:v>
                </c:pt>
                <c:pt idx="46">
                  <c:v>42005</c:v>
                </c:pt>
                <c:pt idx="47">
                  <c:v>42036</c:v>
                </c:pt>
                <c:pt idx="48">
                  <c:v>42064</c:v>
                </c:pt>
                <c:pt idx="49">
                  <c:v>42095</c:v>
                </c:pt>
                <c:pt idx="50">
                  <c:v>42125</c:v>
                </c:pt>
                <c:pt idx="51">
                  <c:v>42156</c:v>
                </c:pt>
                <c:pt idx="52">
                  <c:v>42186</c:v>
                </c:pt>
                <c:pt idx="53">
                  <c:v>42217</c:v>
                </c:pt>
                <c:pt idx="54">
                  <c:v>42248</c:v>
                </c:pt>
                <c:pt idx="55">
                  <c:v>42278</c:v>
                </c:pt>
                <c:pt idx="56">
                  <c:v>42309</c:v>
                </c:pt>
                <c:pt idx="57">
                  <c:v>42339</c:v>
                </c:pt>
                <c:pt idx="58">
                  <c:v>42370</c:v>
                </c:pt>
                <c:pt idx="59">
                  <c:v>42401</c:v>
                </c:pt>
                <c:pt idx="60">
                  <c:v>42430</c:v>
                </c:pt>
                <c:pt idx="61">
                  <c:v>42461</c:v>
                </c:pt>
                <c:pt idx="62">
                  <c:v>42491</c:v>
                </c:pt>
                <c:pt idx="63">
                  <c:v>42522</c:v>
                </c:pt>
                <c:pt idx="64">
                  <c:v>42552</c:v>
                </c:pt>
                <c:pt idx="65">
                  <c:v>42583</c:v>
                </c:pt>
                <c:pt idx="66">
                  <c:v>42614</c:v>
                </c:pt>
                <c:pt idx="67">
                  <c:v>42644</c:v>
                </c:pt>
                <c:pt idx="68">
                  <c:v>42675</c:v>
                </c:pt>
                <c:pt idx="69">
                  <c:v>42705</c:v>
                </c:pt>
                <c:pt idx="70">
                  <c:v>42736</c:v>
                </c:pt>
                <c:pt idx="71">
                  <c:v>42767</c:v>
                </c:pt>
                <c:pt idx="72">
                  <c:v>42795</c:v>
                </c:pt>
                <c:pt idx="73">
                  <c:v>42826</c:v>
                </c:pt>
                <c:pt idx="74">
                  <c:v>42856</c:v>
                </c:pt>
                <c:pt idx="75">
                  <c:v>42887</c:v>
                </c:pt>
                <c:pt idx="76">
                  <c:v>42917</c:v>
                </c:pt>
              </c:numCache>
            </c:numRef>
          </c:cat>
          <c:val>
            <c:numRef>
              <c:f>Consignado3050!$P$3:$P$79</c:f>
              <c:numCache>
                <c:formatCode>General</c:formatCode>
                <c:ptCount val="77"/>
                <c:pt idx="0">
                  <c:v>2.31</c:v>
                </c:pt>
                <c:pt idx="1">
                  <c:v>2.33</c:v>
                </c:pt>
                <c:pt idx="2">
                  <c:v>2.35</c:v>
                </c:pt>
                <c:pt idx="3">
                  <c:v>2.34</c:v>
                </c:pt>
                <c:pt idx="4">
                  <c:v>2.33</c:v>
                </c:pt>
                <c:pt idx="5">
                  <c:v>2.33</c:v>
                </c:pt>
                <c:pt idx="6">
                  <c:v>2.33</c:v>
                </c:pt>
                <c:pt idx="7">
                  <c:v>2.3199999999999998</c:v>
                </c:pt>
                <c:pt idx="8">
                  <c:v>2.2999999999999998</c:v>
                </c:pt>
                <c:pt idx="9">
                  <c:v>2.25</c:v>
                </c:pt>
                <c:pt idx="10">
                  <c:v>2.2799999999999998</c:v>
                </c:pt>
                <c:pt idx="11">
                  <c:v>2.29</c:v>
                </c:pt>
                <c:pt idx="12">
                  <c:v>2.29</c:v>
                </c:pt>
                <c:pt idx="13">
                  <c:v>2.2000000000000002</c:v>
                </c:pt>
                <c:pt idx="14">
                  <c:v>2.12</c:v>
                </c:pt>
                <c:pt idx="15">
                  <c:v>2.0299999999999998</c:v>
                </c:pt>
                <c:pt idx="16">
                  <c:v>2.02</c:v>
                </c:pt>
                <c:pt idx="17">
                  <c:v>2.0099999999999998</c:v>
                </c:pt>
                <c:pt idx="18">
                  <c:v>2.0299999999999998</c:v>
                </c:pt>
                <c:pt idx="19">
                  <c:v>2</c:v>
                </c:pt>
                <c:pt idx="20">
                  <c:v>1.99</c:v>
                </c:pt>
                <c:pt idx="21">
                  <c:v>1.99</c:v>
                </c:pt>
                <c:pt idx="22">
                  <c:v>2.02</c:v>
                </c:pt>
                <c:pt idx="23">
                  <c:v>2.02</c:v>
                </c:pt>
                <c:pt idx="24">
                  <c:v>2</c:v>
                </c:pt>
                <c:pt idx="25">
                  <c:v>1.99</c:v>
                </c:pt>
                <c:pt idx="26">
                  <c:v>1.99</c:v>
                </c:pt>
                <c:pt idx="27">
                  <c:v>1.99</c:v>
                </c:pt>
                <c:pt idx="28">
                  <c:v>2</c:v>
                </c:pt>
                <c:pt idx="29">
                  <c:v>2.0099999999999998</c:v>
                </c:pt>
                <c:pt idx="30">
                  <c:v>2.0299999999999998</c:v>
                </c:pt>
                <c:pt idx="31">
                  <c:v>2.0299999999999998</c:v>
                </c:pt>
                <c:pt idx="32">
                  <c:v>2.0299999999999998</c:v>
                </c:pt>
                <c:pt idx="33">
                  <c:v>2.0299999999999998</c:v>
                </c:pt>
                <c:pt idx="34">
                  <c:v>2.04</c:v>
                </c:pt>
                <c:pt idx="35">
                  <c:v>2.0699999999999998</c:v>
                </c:pt>
                <c:pt idx="36">
                  <c:v>2.06</c:v>
                </c:pt>
                <c:pt idx="37">
                  <c:v>2.06</c:v>
                </c:pt>
                <c:pt idx="38">
                  <c:v>2.0699999999999998</c:v>
                </c:pt>
                <c:pt idx="39">
                  <c:v>2.0699999999999998</c:v>
                </c:pt>
                <c:pt idx="40">
                  <c:v>2.0699999999999998</c:v>
                </c:pt>
                <c:pt idx="41">
                  <c:v>2.0699999999999998</c:v>
                </c:pt>
                <c:pt idx="42">
                  <c:v>2.0699999999999998</c:v>
                </c:pt>
                <c:pt idx="43">
                  <c:v>2.0699999999999998</c:v>
                </c:pt>
                <c:pt idx="44">
                  <c:v>2.0699999999999998</c:v>
                </c:pt>
                <c:pt idx="45">
                  <c:v>2.08</c:v>
                </c:pt>
                <c:pt idx="46">
                  <c:v>2.1</c:v>
                </c:pt>
                <c:pt idx="47">
                  <c:v>2.12</c:v>
                </c:pt>
                <c:pt idx="48">
                  <c:v>2.11</c:v>
                </c:pt>
                <c:pt idx="49">
                  <c:v>2.11</c:v>
                </c:pt>
                <c:pt idx="50">
                  <c:v>2.1</c:v>
                </c:pt>
                <c:pt idx="51">
                  <c:v>2.08</c:v>
                </c:pt>
                <c:pt idx="52">
                  <c:v>2.08</c:v>
                </c:pt>
                <c:pt idx="53">
                  <c:v>2.09</c:v>
                </c:pt>
                <c:pt idx="54">
                  <c:v>2.09</c:v>
                </c:pt>
                <c:pt idx="55">
                  <c:v>2.1</c:v>
                </c:pt>
                <c:pt idx="56">
                  <c:v>2.21</c:v>
                </c:pt>
                <c:pt idx="57">
                  <c:v>2.27</c:v>
                </c:pt>
                <c:pt idx="58">
                  <c:v>2.2999999999999998</c:v>
                </c:pt>
                <c:pt idx="59">
                  <c:v>2.31</c:v>
                </c:pt>
                <c:pt idx="60">
                  <c:v>2.29</c:v>
                </c:pt>
                <c:pt idx="61">
                  <c:v>2.27</c:v>
                </c:pt>
                <c:pt idx="62">
                  <c:v>2.25</c:v>
                </c:pt>
                <c:pt idx="63">
                  <c:v>2.23</c:v>
                </c:pt>
                <c:pt idx="64">
                  <c:v>2.2200000000000002</c:v>
                </c:pt>
                <c:pt idx="65">
                  <c:v>2.23</c:v>
                </c:pt>
                <c:pt idx="66">
                  <c:v>2.23</c:v>
                </c:pt>
                <c:pt idx="67">
                  <c:v>2.23</c:v>
                </c:pt>
                <c:pt idx="68">
                  <c:v>2.2400000000000002</c:v>
                </c:pt>
                <c:pt idx="69">
                  <c:v>2.23</c:v>
                </c:pt>
                <c:pt idx="70">
                  <c:v>2.2599999999999998</c:v>
                </c:pt>
                <c:pt idx="71">
                  <c:v>2.2599999999999998</c:v>
                </c:pt>
                <c:pt idx="72">
                  <c:v>2.2400000000000002</c:v>
                </c:pt>
                <c:pt idx="73">
                  <c:v>2.1</c:v>
                </c:pt>
                <c:pt idx="74">
                  <c:v>2.0699999999999998</c:v>
                </c:pt>
                <c:pt idx="75">
                  <c:v>2.06</c:v>
                </c:pt>
                <c:pt idx="76">
                  <c:v>2.06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338371368"/>
        <c:axId val="338372544"/>
      </c:lineChart>
      <c:dateAx>
        <c:axId val="338371368"/>
        <c:scaling>
          <c:orientation val="minMax"/>
        </c:scaling>
        <c:delete val="0"/>
        <c:axPos val="b"/>
        <c:numFmt formatCode="mmm\-yy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338372544"/>
        <c:crosses val="autoZero"/>
        <c:auto val="1"/>
        <c:lblOffset val="100"/>
        <c:baseTimeUnit val="months"/>
      </c:dateAx>
      <c:valAx>
        <c:axId val="338372544"/>
        <c:scaling>
          <c:orientation val="minMax"/>
          <c:min val="1.6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33837136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pt-BR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pt-BR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pt-BR" sz="2000" b="1" dirty="0"/>
              <a:t>Inadimplência </a:t>
            </a:r>
          </a:p>
          <a:p>
            <a:pPr>
              <a:defRPr/>
            </a:pPr>
            <a:r>
              <a:rPr lang="pt-BR" sz="1200" dirty="0"/>
              <a:t>Operações</a:t>
            </a:r>
            <a:r>
              <a:rPr lang="pt-BR" sz="1200" baseline="0" dirty="0"/>
              <a:t> </a:t>
            </a:r>
            <a:r>
              <a:rPr lang="pt-BR" sz="1200" baseline="0" dirty="0" smtClean="0"/>
              <a:t> Vencidas </a:t>
            </a:r>
            <a:r>
              <a:rPr lang="pt-BR" sz="1200" baseline="0" dirty="0"/>
              <a:t>a mais de 90 dias</a:t>
            </a:r>
            <a:endParaRPr lang="pt-BR" sz="1200" dirty="0"/>
          </a:p>
        </c:rich>
      </c:tx>
      <c:layout>
        <c:manualLayout>
          <c:xMode val="edge"/>
          <c:yMode val="edge"/>
          <c:x val="0.30230250774541068"/>
          <c:y val="2.6047952921502859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pt-BR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Consignado3050!$L$2</c:f>
              <c:strCache>
                <c:ptCount val="1"/>
                <c:pt idx="0">
                  <c:v>Trabalhadores do setor público - (%)</c:v>
                </c:pt>
              </c:strCache>
            </c:strRef>
          </c:tx>
          <c:spPr>
            <a:ln w="3810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dLbls>
            <c:dLbl>
              <c:idx val="76"/>
              <c:layout>
                <c:manualLayout>
                  <c:x val="-8.3333333333333332E-3"/>
                  <c:y val="-4.166666666666670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t-BR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Consignado3050!$A$3:$A$79</c:f>
              <c:numCache>
                <c:formatCode>mmm\-yy</c:formatCode>
                <c:ptCount val="77"/>
                <c:pt idx="0">
                  <c:v>40603</c:v>
                </c:pt>
                <c:pt idx="1">
                  <c:v>40634</c:v>
                </c:pt>
                <c:pt idx="2">
                  <c:v>40664</c:v>
                </c:pt>
                <c:pt idx="3">
                  <c:v>40695</c:v>
                </c:pt>
                <c:pt idx="4">
                  <c:v>40725</c:v>
                </c:pt>
                <c:pt idx="5">
                  <c:v>40756</c:v>
                </c:pt>
                <c:pt idx="6">
                  <c:v>40787</c:v>
                </c:pt>
                <c:pt idx="7">
                  <c:v>40817</c:v>
                </c:pt>
                <c:pt idx="8">
                  <c:v>40848</c:v>
                </c:pt>
                <c:pt idx="9">
                  <c:v>40878</c:v>
                </c:pt>
                <c:pt idx="10">
                  <c:v>40909</c:v>
                </c:pt>
                <c:pt idx="11">
                  <c:v>40940</c:v>
                </c:pt>
                <c:pt idx="12">
                  <c:v>40969</c:v>
                </c:pt>
                <c:pt idx="13">
                  <c:v>41000</c:v>
                </c:pt>
                <c:pt idx="14">
                  <c:v>41030</c:v>
                </c:pt>
                <c:pt idx="15">
                  <c:v>41061</c:v>
                </c:pt>
                <c:pt idx="16">
                  <c:v>41091</c:v>
                </c:pt>
                <c:pt idx="17">
                  <c:v>41122</c:v>
                </c:pt>
                <c:pt idx="18">
                  <c:v>41153</c:v>
                </c:pt>
                <c:pt idx="19">
                  <c:v>41183</c:v>
                </c:pt>
                <c:pt idx="20">
                  <c:v>41214</c:v>
                </c:pt>
                <c:pt idx="21">
                  <c:v>41244</c:v>
                </c:pt>
                <c:pt idx="22">
                  <c:v>41275</c:v>
                </c:pt>
                <c:pt idx="23">
                  <c:v>41306</c:v>
                </c:pt>
                <c:pt idx="24">
                  <c:v>41334</c:v>
                </c:pt>
                <c:pt idx="25">
                  <c:v>41365</c:v>
                </c:pt>
                <c:pt idx="26">
                  <c:v>41395</c:v>
                </c:pt>
                <c:pt idx="27">
                  <c:v>41426</c:v>
                </c:pt>
                <c:pt idx="28">
                  <c:v>41456</c:v>
                </c:pt>
                <c:pt idx="29">
                  <c:v>41487</c:v>
                </c:pt>
                <c:pt idx="30">
                  <c:v>41518</c:v>
                </c:pt>
                <c:pt idx="31">
                  <c:v>41548</c:v>
                </c:pt>
                <c:pt idx="32">
                  <c:v>41579</c:v>
                </c:pt>
                <c:pt idx="33">
                  <c:v>41609</c:v>
                </c:pt>
                <c:pt idx="34">
                  <c:v>41640</c:v>
                </c:pt>
                <c:pt idx="35">
                  <c:v>41671</c:v>
                </c:pt>
                <c:pt idx="36">
                  <c:v>41699</c:v>
                </c:pt>
                <c:pt idx="37">
                  <c:v>41730</c:v>
                </c:pt>
                <c:pt idx="38">
                  <c:v>41760</c:v>
                </c:pt>
                <c:pt idx="39">
                  <c:v>41791</c:v>
                </c:pt>
                <c:pt idx="40">
                  <c:v>41821</c:v>
                </c:pt>
                <c:pt idx="41">
                  <c:v>41852</c:v>
                </c:pt>
                <c:pt idx="42">
                  <c:v>41883</c:v>
                </c:pt>
                <c:pt idx="43">
                  <c:v>41913</c:v>
                </c:pt>
                <c:pt idx="44">
                  <c:v>41944</c:v>
                </c:pt>
                <c:pt idx="45">
                  <c:v>41974</c:v>
                </c:pt>
                <c:pt idx="46">
                  <c:v>42005</c:v>
                </c:pt>
                <c:pt idx="47">
                  <c:v>42036</c:v>
                </c:pt>
                <c:pt idx="48">
                  <c:v>42064</c:v>
                </c:pt>
                <c:pt idx="49">
                  <c:v>42095</c:v>
                </c:pt>
                <c:pt idx="50">
                  <c:v>42125</c:v>
                </c:pt>
                <c:pt idx="51">
                  <c:v>42156</c:v>
                </c:pt>
                <c:pt idx="52">
                  <c:v>42186</c:v>
                </c:pt>
                <c:pt idx="53">
                  <c:v>42217</c:v>
                </c:pt>
                <c:pt idx="54">
                  <c:v>42248</c:v>
                </c:pt>
                <c:pt idx="55">
                  <c:v>42278</c:v>
                </c:pt>
                <c:pt idx="56">
                  <c:v>42309</c:v>
                </c:pt>
                <c:pt idx="57">
                  <c:v>42339</c:v>
                </c:pt>
                <c:pt idx="58">
                  <c:v>42370</c:v>
                </c:pt>
                <c:pt idx="59">
                  <c:v>42401</c:v>
                </c:pt>
                <c:pt idx="60">
                  <c:v>42430</c:v>
                </c:pt>
                <c:pt idx="61">
                  <c:v>42461</c:v>
                </c:pt>
                <c:pt idx="62">
                  <c:v>42491</c:v>
                </c:pt>
                <c:pt idx="63">
                  <c:v>42522</c:v>
                </c:pt>
                <c:pt idx="64">
                  <c:v>42552</c:v>
                </c:pt>
                <c:pt idx="65">
                  <c:v>42583</c:v>
                </c:pt>
                <c:pt idx="66">
                  <c:v>42614</c:v>
                </c:pt>
                <c:pt idx="67">
                  <c:v>42644</c:v>
                </c:pt>
                <c:pt idx="68">
                  <c:v>42675</c:v>
                </c:pt>
                <c:pt idx="69">
                  <c:v>42705</c:v>
                </c:pt>
                <c:pt idx="70">
                  <c:v>42736</c:v>
                </c:pt>
                <c:pt idx="71">
                  <c:v>42767</c:v>
                </c:pt>
                <c:pt idx="72">
                  <c:v>42795</c:v>
                </c:pt>
                <c:pt idx="73">
                  <c:v>42826</c:v>
                </c:pt>
                <c:pt idx="74">
                  <c:v>42856</c:v>
                </c:pt>
                <c:pt idx="75">
                  <c:v>42887</c:v>
                </c:pt>
                <c:pt idx="76">
                  <c:v>42917</c:v>
                </c:pt>
              </c:numCache>
            </c:numRef>
          </c:cat>
          <c:val>
            <c:numRef>
              <c:f>Consignado3050!$L$3:$L$79</c:f>
              <c:numCache>
                <c:formatCode>General</c:formatCode>
                <c:ptCount val="77"/>
                <c:pt idx="0">
                  <c:v>2.97</c:v>
                </c:pt>
                <c:pt idx="1">
                  <c:v>2.98</c:v>
                </c:pt>
                <c:pt idx="2">
                  <c:v>2.99</c:v>
                </c:pt>
                <c:pt idx="3">
                  <c:v>3</c:v>
                </c:pt>
                <c:pt idx="4">
                  <c:v>3.04</c:v>
                </c:pt>
                <c:pt idx="5">
                  <c:v>3.03</c:v>
                </c:pt>
                <c:pt idx="6">
                  <c:v>2.96</c:v>
                </c:pt>
                <c:pt idx="7">
                  <c:v>3.03</c:v>
                </c:pt>
                <c:pt idx="8">
                  <c:v>3.04</c:v>
                </c:pt>
                <c:pt idx="9">
                  <c:v>3.01</c:v>
                </c:pt>
                <c:pt idx="10">
                  <c:v>3.04</c:v>
                </c:pt>
                <c:pt idx="11">
                  <c:v>3.02</c:v>
                </c:pt>
                <c:pt idx="12">
                  <c:v>3</c:v>
                </c:pt>
                <c:pt idx="13">
                  <c:v>3.02</c:v>
                </c:pt>
                <c:pt idx="14">
                  <c:v>3.04</c:v>
                </c:pt>
                <c:pt idx="15">
                  <c:v>2.97</c:v>
                </c:pt>
                <c:pt idx="16">
                  <c:v>2.92</c:v>
                </c:pt>
                <c:pt idx="17">
                  <c:v>2.99</c:v>
                </c:pt>
                <c:pt idx="18">
                  <c:v>2.87</c:v>
                </c:pt>
                <c:pt idx="19">
                  <c:v>2.86</c:v>
                </c:pt>
                <c:pt idx="20">
                  <c:v>2.73</c:v>
                </c:pt>
                <c:pt idx="21">
                  <c:v>2.77</c:v>
                </c:pt>
                <c:pt idx="22">
                  <c:v>2.76</c:v>
                </c:pt>
                <c:pt idx="23">
                  <c:v>2.77</c:v>
                </c:pt>
                <c:pt idx="24">
                  <c:v>2.78</c:v>
                </c:pt>
                <c:pt idx="25">
                  <c:v>2.72</c:v>
                </c:pt>
                <c:pt idx="26">
                  <c:v>2.93</c:v>
                </c:pt>
                <c:pt idx="27">
                  <c:v>2.84</c:v>
                </c:pt>
                <c:pt idx="28">
                  <c:v>2.87</c:v>
                </c:pt>
                <c:pt idx="29">
                  <c:v>2.85</c:v>
                </c:pt>
                <c:pt idx="30">
                  <c:v>2.89</c:v>
                </c:pt>
                <c:pt idx="31">
                  <c:v>2.76</c:v>
                </c:pt>
                <c:pt idx="32">
                  <c:v>2.71</c:v>
                </c:pt>
                <c:pt idx="33">
                  <c:v>2.64</c:v>
                </c:pt>
                <c:pt idx="34">
                  <c:v>2.61</c:v>
                </c:pt>
                <c:pt idx="35">
                  <c:v>2.57</c:v>
                </c:pt>
                <c:pt idx="36">
                  <c:v>2.59</c:v>
                </c:pt>
                <c:pt idx="37">
                  <c:v>2.57</c:v>
                </c:pt>
                <c:pt idx="38">
                  <c:v>2.66</c:v>
                </c:pt>
                <c:pt idx="39">
                  <c:v>2.46</c:v>
                </c:pt>
                <c:pt idx="40">
                  <c:v>2.4900000000000002</c:v>
                </c:pt>
                <c:pt idx="41">
                  <c:v>2.5499999999999998</c:v>
                </c:pt>
                <c:pt idx="42">
                  <c:v>2.56</c:v>
                </c:pt>
                <c:pt idx="43">
                  <c:v>2.44</c:v>
                </c:pt>
                <c:pt idx="44">
                  <c:v>2.37</c:v>
                </c:pt>
                <c:pt idx="45">
                  <c:v>2.2999999999999998</c:v>
                </c:pt>
                <c:pt idx="46">
                  <c:v>2.31</c:v>
                </c:pt>
                <c:pt idx="47">
                  <c:v>2.3199999999999998</c:v>
                </c:pt>
                <c:pt idx="48">
                  <c:v>2.1800000000000002</c:v>
                </c:pt>
                <c:pt idx="49">
                  <c:v>2.17</c:v>
                </c:pt>
                <c:pt idx="50">
                  <c:v>2.2400000000000002</c:v>
                </c:pt>
                <c:pt idx="51">
                  <c:v>2.17</c:v>
                </c:pt>
                <c:pt idx="52">
                  <c:v>2.19</c:v>
                </c:pt>
                <c:pt idx="53">
                  <c:v>2.1800000000000002</c:v>
                </c:pt>
                <c:pt idx="54">
                  <c:v>2.16</c:v>
                </c:pt>
                <c:pt idx="55">
                  <c:v>2.12</c:v>
                </c:pt>
                <c:pt idx="56">
                  <c:v>2.11</c:v>
                </c:pt>
                <c:pt idx="57">
                  <c:v>2.11</c:v>
                </c:pt>
                <c:pt idx="58">
                  <c:v>2.13</c:v>
                </c:pt>
                <c:pt idx="59">
                  <c:v>2.16</c:v>
                </c:pt>
                <c:pt idx="60">
                  <c:v>2.14</c:v>
                </c:pt>
                <c:pt idx="61">
                  <c:v>2.15</c:v>
                </c:pt>
                <c:pt idx="62">
                  <c:v>2.29</c:v>
                </c:pt>
                <c:pt idx="63">
                  <c:v>2.15</c:v>
                </c:pt>
                <c:pt idx="64">
                  <c:v>2.19</c:v>
                </c:pt>
                <c:pt idx="65">
                  <c:v>2.2599999999999998</c:v>
                </c:pt>
                <c:pt idx="66">
                  <c:v>2.21</c:v>
                </c:pt>
                <c:pt idx="67">
                  <c:v>2.2200000000000002</c:v>
                </c:pt>
                <c:pt idx="68">
                  <c:v>2.27</c:v>
                </c:pt>
                <c:pt idx="69">
                  <c:v>2.2599999999999998</c:v>
                </c:pt>
                <c:pt idx="70">
                  <c:v>2.2599999999999998</c:v>
                </c:pt>
                <c:pt idx="71">
                  <c:v>2.23</c:v>
                </c:pt>
                <c:pt idx="72">
                  <c:v>2.2799999999999998</c:v>
                </c:pt>
                <c:pt idx="73">
                  <c:v>2.33</c:v>
                </c:pt>
                <c:pt idx="74">
                  <c:v>2.4500000000000002</c:v>
                </c:pt>
                <c:pt idx="75">
                  <c:v>2.37</c:v>
                </c:pt>
                <c:pt idx="76">
                  <c:v>2.46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Consignado3050!$M$2</c:f>
              <c:strCache>
                <c:ptCount val="1"/>
                <c:pt idx="0">
                  <c:v>Aposentados e pensionistas do INSS  - (%)</c:v>
                </c:pt>
              </c:strCache>
            </c:strRef>
          </c:tx>
          <c:spPr>
            <a:ln w="38100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dLbls>
            <c:dLbl>
              <c:idx val="75"/>
              <c:layout>
                <c:manualLayout>
                  <c:x val="0"/>
                  <c:y val="3.703703703703703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t-BR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Consignado3050!$A$3:$A$79</c:f>
              <c:numCache>
                <c:formatCode>mmm\-yy</c:formatCode>
                <c:ptCount val="77"/>
                <c:pt idx="0">
                  <c:v>40603</c:v>
                </c:pt>
                <c:pt idx="1">
                  <c:v>40634</c:v>
                </c:pt>
                <c:pt idx="2">
                  <c:v>40664</c:v>
                </c:pt>
                <c:pt idx="3">
                  <c:v>40695</c:v>
                </c:pt>
                <c:pt idx="4">
                  <c:v>40725</c:v>
                </c:pt>
                <c:pt idx="5">
                  <c:v>40756</c:v>
                </c:pt>
                <c:pt idx="6">
                  <c:v>40787</c:v>
                </c:pt>
                <c:pt idx="7">
                  <c:v>40817</c:v>
                </c:pt>
                <c:pt idx="8">
                  <c:v>40848</c:v>
                </c:pt>
                <c:pt idx="9">
                  <c:v>40878</c:v>
                </c:pt>
                <c:pt idx="10">
                  <c:v>40909</c:v>
                </c:pt>
                <c:pt idx="11">
                  <c:v>40940</c:v>
                </c:pt>
                <c:pt idx="12">
                  <c:v>40969</c:v>
                </c:pt>
                <c:pt idx="13">
                  <c:v>41000</c:v>
                </c:pt>
                <c:pt idx="14">
                  <c:v>41030</c:v>
                </c:pt>
                <c:pt idx="15">
                  <c:v>41061</c:v>
                </c:pt>
                <c:pt idx="16">
                  <c:v>41091</c:v>
                </c:pt>
                <c:pt idx="17">
                  <c:v>41122</c:v>
                </c:pt>
                <c:pt idx="18">
                  <c:v>41153</c:v>
                </c:pt>
                <c:pt idx="19">
                  <c:v>41183</c:v>
                </c:pt>
                <c:pt idx="20">
                  <c:v>41214</c:v>
                </c:pt>
                <c:pt idx="21">
                  <c:v>41244</c:v>
                </c:pt>
                <c:pt idx="22">
                  <c:v>41275</c:v>
                </c:pt>
                <c:pt idx="23">
                  <c:v>41306</c:v>
                </c:pt>
                <c:pt idx="24">
                  <c:v>41334</c:v>
                </c:pt>
                <c:pt idx="25">
                  <c:v>41365</c:v>
                </c:pt>
                <c:pt idx="26">
                  <c:v>41395</c:v>
                </c:pt>
                <c:pt idx="27">
                  <c:v>41426</c:v>
                </c:pt>
                <c:pt idx="28">
                  <c:v>41456</c:v>
                </c:pt>
                <c:pt idx="29">
                  <c:v>41487</c:v>
                </c:pt>
                <c:pt idx="30">
                  <c:v>41518</c:v>
                </c:pt>
                <c:pt idx="31">
                  <c:v>41548</c:v>
                </c:pt>
                <c:pt idx="32">
                  <c:v>41579</c:v>
                </c:pt>
                <c:pt idx="33">
                  <c:v>41609</c:v>
                </c:pt>
                <c:pt idx="34">
                  <c:v>41640</c:v>
                </c:pt>
                <c:pt idx="35">
                  <c:v>41671</c:v>
                </c:pt>
                <c:pt idx="36">
                  <c:v>41699</c:v>
                </c:pt>
                <c:pt idx="37">
                  <c:v>41730</c:v>
                </c:pt>
                <c:pt idx="38">
                  <c:v>41760</c:v>
                </c:pt>
                <c:pt idx="39">
                  <c:v>41791</c:v>
                </c:pt>
                <c:pt idx="40">
                  <c:v>41821</c:v>
                </c:pt>
                <c:pt idx="41">
                  <c:v>41852</c:v>
                </c:pt>
                <c:pt idx="42">
                  <c:v>41883</c:v>
                </c:pt>
                <c:pt idx="43">
                  <c:v>41913</c:v>
                </c:pt>
                <c:pt idx="44">
                  <c:v>41944</c:v>
                </c:pt>
                <c:pt idx="45">
                  <c:v>41974</c:v>
                </c:pt>
                <c:pt idx="46">
                  <c:v>42005</c:v>
                </c:pt>
                <c:pt idx="47">
                  <c:v>42036</c:v>
                </c:pt>
                <c:pt idx="48">
                  <c:v>42064</c:v>
                </c:pt>
                <c:pt idx="49">
                  <c:v>42095</c:v>
                </c:pt>
                <c:pt idx="50">
                  <c:v>42125</c:v>
                </c:pt>
                <c:pt idx="51">
                  <c:v>42156</c:v>
                </c:pt>
                <c:pt idx="52">
                  <c:v>42186</c:v>
                </c:pt>
                <c:pt idx="53">
                  <c:v>42217</c:v>
                </c:pt>
                <c:pt idx="54">
                  <c:v>42248</c:v>
                </c:pt>
                <c:pt idx="55">
                  <c:v>42278</c:v>
                </c:pt>
                <c:pt idx="56">
                  <c:v>42309</c:v>
                </c:pt>
                <c:pt idx="57">
                  <c:v>42339</c:v>
                </c:pt>
                <c:pt idx="58">
                  <c:v>42370</c:v>
                </c:pt>
                <c:pt idx="59">
                  <c:v>42401</c:v>
                </c:pt>
                <c:pt idx="60">
                  <c:v>42430</c:v>
                </c:pt>
                <c:pt idx="61">
                  <c:v>42461</c:v>
                </c:pt>
                <c:pt idx="62">
                  <c:v>42491</c:v>
                </c:pt>
                <c:pt idx="63">
                  <c:v>42522</c:v>
                </c:pt>
                <c:pt idx="64">
                  <c:v>42552</c:v>
                </c:pt>
                <c:pt idx="65">
                  <c:v>42583</c:v>
                </c:pt>
                <c:pt idx="66">
                  <c:v>42614</c:v>
                </c:pt>
                <c:pt idx="67">
                  <c:v>42644</c:v>
                </c:pt>
                <c:pt idx="68">
                  <c:v>42675</c:v>
                </c:pt>
                <c:pt idx="69">
                  <c:v>42705</c:v>
                </c:pt>
                <c:pt idx="70">
                  <c:v>42736</c:v>
                </c:pt>
                <c:pt idx="71">
                  <c:v>42767</c:v>
                </c:pt>
                <c:pt idx="72">
                  <c:v>42795</c:v>
                </c:pt>
                <c:pt idx="73">
                  <c:v>42826</c:v>
                </c:pt>
                <c:pt idx="74">
                  <c:v>42856</c:v>
                </c:pt>
                <c:pt idx="75">
                  <c:v>42887</c:v>
                </c:pt>
                <c:pt idx="76">
                  <c:v>42917</c:v>
                </c:pt>
              </c:numCache>
            </c:numRef>
          </c:cat>
          <c:val>
            <c:numRef>
              <c:f>Consignado3050!$M$3:$M$79</c:f>
              <c:numCache>
                <c:formatCode>General</c:formatCode>
                <c:ptCount val="77"/>
                <c:pt idx="0">
                  <c:v>1.63</c:v>
                </c:pt>
                <c:pt idx="1">
                  <c:v>1.61</c:v>
                </c:pt>
                <c:pt idx="2">
                  <c:v>1.66</c:v>
                </c:pt>
                <c:pt idx="3">
                  <c:v>1.54</c:v>
                </c:pt>
                <c:pt idx="4">
                  <c:v>1.55</c:v>
                </c:pt>
                <c:pt idx="5">
                  <c:v>1.55</c:v>
                </c:pt>
                <c:pt idx="6">
                  <c:v>1.54</c:v>
                </c:pt>
                <c:pt idx="7">
                  <c:v>1.6</c:v>
                </c:pt>
                <c:pt idx="8">
                  <c:v>1.6</c:v>
                </c:pt>
                <c:pt idx="9">
                  <c:v>1.57</c:v>
                </c:pt>
                <c:pt idx="10">
                  <c:v>1.63</c:v>
                </c:pt>
                <c:pt idx="11">
                  <c:v>1.66</c:v>
                </c:pt>
                <c:pt idx="12">
                  <c:v>1.62</c:v>
                </c:pt>
                <c:pt idx="13">
                  <c:v>1.67</c:v>
                </c:pt>
                <c:pt idx="14">
                  <c:v>1.68</c:v>
                </c:pt>
                <c:pt idx="15">
                  <c:v>1.61</c:v>
                </c:pt>
                <c:pt idx="16">
                  <c:v>1.61</c:v>
                </c:pt>
                <c:pt idx="17">
                  <c:v>1.66</c:v>
                </c:pt>
                <c:pt idx="18">
                  <c:v>1.7</c:v>
                </c:pt>
                <c:pt idx="19">
                  <c:v>1.69</c:v>
                </c:pt>
                <c:pt idx="20">
                  <c:v>1.69</c:v>
                </c:pt>
                <c:pt idx="21">
                  <c:v>1.74</c:v>
                </c:pt>
                <c:pt idx="22">
                  <c:v>1.72</c:v>
                </c:pt>
                <c:pt idx="23">
                  <c:v>1.71</c:v>
                </c:pt>
                <c:pt idx="24">
                  <c:v>1.67</c:v>
                </c:pt>
                <c:pt idx="25">
                  <c:v>1.72</c:v>
                </c:pt>
                <c:pt idx="26">
                  <c:v>1.92</c:v>
                </c:pt>
                <c:pt idx="27">
                  <c:v>1.66</c:v>
                </c:pt>
                <c:pt idx="28">
                  <c:v>1.76</c:v>
                </c:pt>
                <c:pt idx="29">
                  <c:v>1.77</c:v>
                </c:pt>
                <c:pt idx="30">
                  <c:v>1.8</c:v>
                </c:pt>
                <c:pt idx="31">
                  <c:v>1.85</c:v>
                </c:pt>
                <c:pt idx="32">
                  <c:v>1.89</c:v>
                </c:pt>
                <c:pt idx="33">
                  <c:v>1.91</c:v>
                </c:pt>
                <c:pt idx="34">
                  <c:v>1.92</c:v>
                </c:pt>
                <c:pt idx="35">
                  <c:v>1.91</c:v>
                </c:pt>
                <c:pt idx="36">
                  <c:v>1.92</c:v>
                </c:pt>
                <c:pt idx="37">
                  <c:v>1.86</c:v>
                </c:pt>
                <c:pt idx="38">
                  <c:v>1.85</c:v>
                </c:pt>
                <c:pt idx="39">
                  <c:v>1.84</c:v>
                </c:pt>
                <c:pt idx="40">
                  <c:v>1.85</c:v>
                </c:pt>
                <c:pt idx="41">
                  <c:v>1.83</c:v>
                </c:pt>
                <c:pt idx="42">
                  <c:v>1.83</c:v>
                </c:pt>
                <c:pt idx="43">
                  <c:v>1.79</c:v>
                </c:pt>
                <c:pt idx="44">
                  <c:v>1.77</c:v>
                </c:pt>
                <c:pt idx="45">
                  <c:v>1.77</c:v>
                </c:pt>
                <c:pt idx="46">
                  <c:v>1.74</c:v>
                </c:pt>
                <c:pt idx="47">
                  <c:v>1.75</c:v>
                </c:pt>
                <c:pt idx="48">
                  <c:v>1.74</c:v>
                </c:pt>
                <c:pt idx="49">
                  <c:v>1.7</c:v>
                </c:pt>
                <c:pt idx="50">
                  <c:v>1.7</c:v>
                </c:pt>
                <c:pt idx="51">
                  <c:v>1.67</c:v>
                </c:pt>
                <c:pt idx="52">
                  <c:v>1.65</c:v>
                </c:pt>
                <c:pt idx="53">
                  <c:v>1.69</c:v>
                </c:pt>
                <c:pt idx="54">
                  <c:v>1.74</c:v>
                </c:pt>
                <c:pt idx="55">
                  <c:v>1.73</c:v>
                </c:pt>
                <c:pt idx="56">
                  <c:v>1.79</c:v>
                </c:pt>
                <c:pt idx="57">
                  <c:v>1.81</c:v>
                </c:pt>
                <c:pt idx="58">
                  <c:v>1.77</c:v>
                </c:pt>
                <c:pt idx="59">
                  <c:v>1.77</c:v>
                </c:pt>
                <c:pt idx="60">
                  <c:v>1.76</c:v>
                </c:pt>
                <c:pt idx="61">
                  <c:v>1.74</c:v>
                </c:pt>
                <c:pt idx="62">
                  <c:v>1.73</c:v>
                </c:pt>
                <c:pt idx="63">
                  <c:v>1.69</c:v>
                </c:pt>
                <c:pt idx="64">
                  <c:v>1.72</c:v>
                </c:pt>
                <c:pt idx="65">
                  <c:v>1.71</c:v>
                </c:pt>
                <c:pt idx="66">
                  <c:v>1.8</c:v>
                </c:pt>
                <c:pt idx="67">
                  <c:v>1.78</c:v>
                </c:pt>
                <c:pt idx="68">
                  <c:v>1.89</c:v>
                </c:pt>
                <c:pt idx="69">
                  <c:v>1.9</c:v>
                </c:pt>
                <c:pt idx="70">
                  <c:v>1.92</c:v>
                </c:pt>
                <c:pt idx="71">
                  <c:v>1.91</c:v>
                </c:pt>
                <c:pt idx="72">
                  <c:v>1.9</c:v>
                </c:pt>
                <c:pt idx="73">
                  <c:v>1.95</c:v>
                </c:pt>
                <c:pt idx="74">
                  <c:v>1.88</c:v>
                </c:pt>
                <c:pt idx="75">
                  <c:v>1.87</c:v>
                </c:pt>
                <c:pt idx="76">
                  <c:v>1.91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339918832"/>
        <c:axId val="339919224"/>
      </c:lineChart>
      <c:dateAx>
        <c:axId val="339918832"/>
        <c:scaling>
          <c:orientation val="minMax"/>
        </c:scaling>
        <c:delete val="0"/>
        <c:axPos val="b"/>
        <c:numFmt formatCode="mmm\-yy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339919224"/>
        <c:crosses val="autoZero"/>
        <c:auto val="1"/>
        <c:lblOffset val="100"/>
        <c:baseTimeUnit val="months"/>
      </c:dateAx>
      <c:valAx>
        <c:axId val="339919224"/>
        <c:scaling>
          <c:orientation val="minMax"/>
          <c:min val="1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33991883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pt-BR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pt-BR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200" b="1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pt-BR" sz="2200" dirty="0"/>
              <a:t>Bancos </a:t>
            </a:r>
            <a:r>
              <a:rPr lang="pt-BR" sz="2200" dirty="0" smtClean="0"/>
              <a:t>Públicos - Grandes</a:t>
            </a:r>
            <a:endParaRPr lang="pt-BR" sz="2200" dirty="0"/>
          </a:p>
        </c:rich>
      </c:tx>
      <c:layout>
        <c:manualLayout>
          <c:xMode val="edge"/>
          <c:yMode val="edge"/>
          <c:x val="0.25651167291676669"/>
          <c:y val="3.9085803883425953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200" b="1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pt-BR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GRANDEPUBLICO!$C$42</c:f>
              <c:strCache>
                <c:ptCount val="1"/>
                <c:pt idx="0">
                  <c:v>Governo Federal</c:v>
                </c:pt>
              </c:strCache>
            </c:strRef>
          </c:tx>
          <c:spPr>
            <a:ln w="317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17"/>
            <c:spPr>
              <a:solidFill>
                <a:schemeClr val="accent1"/>
              </a:solidFill>
              <a:ln>
                <a:noFill/>
              </a:ln>
              <a:effectLst/>
            </c:spPr>
          </c:marker>
          <c:dLbls>
            <c:dLbl>
              <c:idx val="7"/>
              <c:layout>
                <c:manualLayout>
                  <c:x val="-5.5390672538988758E-2"/>
                  <c:y val="-7.5586839557509555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400" b="1" i="0" u="none" strike="noStrike" kern="1200" baseline="0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pt-BR"/>
                </a:p>
              </c:txPr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pt-BR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GRANDEPUBLICO!$A$2:$A$9</c:f>
              <c:numCache>
                <c:formatCode>mmm\-yy</c:formatCode>
                <c:ptCount val="8"/>
                <c:pt idx="0">
                  <c:v>42736</c:v>
                </c:pt>
                <c:pt idx="1">
                  <c:v>42767</c:v>
                </c:pt>
                <c:pt idx="2">
                  <c:v>42795</c:v>
                </c:pt>
                <c:pt idx="3">
                  <c:v>42826</c:v>
                </c:pt>
                <c:pt idx="4">
                  <c:v>42856</c:v>
                </c:pt>
                <c:pt idx="5">
                  <c:v>42887</c:v>
                </c:pt>
                <c:pt idx="6">
                  <c:v>42917</c:v>
                </c:pt>
                <c:pt idx="7">
                  <c:v>42948</c:v>
                </c:pt>
              </c:numCache>
            </c:numRef>
          </c:cat>
          <c:val>
            <c:numRef>
              <c:f>GRANDEPUBLICO!$K$42:$K$49</c:f>
              <c:numCache>
                <c:formatCode>0.0%</c:formatCode>
                <c:ptCount val="8"/>
                <c:pt idx="0">
                  <c:v>9.1710307300736961E-3</c:v>
                </c:pt>
                <c:pt idx="1">
                  <c:v>9.1241092837083624E-3</c:v>
                </c:pt>
                <c:pt idx="2">
                  <c:v>8.3867080240211632E-3</c:v>
                </c:pt>
                <c:pt idx="3">
                  <c:v>8.4491978844034917E-3</c:v>
                </c:pt>
                <c:pt idx="4">
                  <c:v>8.9358123326996278E-3</c:v>
                </c:pt>
                <c:pt idx="5">
                  <c:v>8.3551010880404224E-3</c:v>
                </c:pt>
                <c:pt idx="6">
                  <c:v>8.8405465605008657E-3</c:v>
                </c:pt>
                <c:pt idx="7">
                  <c:v>8.878667462753979E-3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GRANDEPUBLICO!$C$34</c:f>
              <c:strCache>
                <c:ptCount val="1"/>
                <c:pt idx="0">
                  <c:v>Governo Estadual</c:v>
                </c:pt>
              </c:strCache>
            </c:strRef>
          </c:tx>
          <c:spPr>
            <a:ln w="31750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17"/>
            <c:spPr>
              <a:solidFill>
                <a:schemeClr val="accent2"/>
              </a:solidFill>
              <a:ln>
                <a:noFill/>
              </a:ln>
              <a:effectLst/>
            </c:spPr>
          </c:marker>
          <c:dLbls>
            <c:dLbl>
              <c:idx val="7"/>
              <c:layout>
                <c:manualLayout>
                  <c:x val="-5.5390672538988758E-2"/>
                  <c:y val="-5.4590495235979149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400" b="1" i="0" u="none" strike="noStrike" kern="1200" baseline="0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pt-BR"/>
                </a:p>
              </c:txPr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pt-BR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GRANDEPUBLICO!$A$2:$A$9</c:f>
              <c:numCache>
                <c:formatCode>mmm\-yy</c:formatCode>
                <c:ptCount val="8"/>
                <c:pt idx="0">
                  <c:v>42736</c:v>
                </c:pt>
                <c:pt idx="1">
                  <c:v>42767</c:v>
                </c:pt>
                <c:pt idx="2">
                  <c:v>42795</c:v>
                </c:pt>
                <c:pt idx="3">
                  <c:v>42826</c:v>
                </c:pt>
                <c:pt idx="4">
                  <c:v>42856</c:v>
                </c:pt>
                <c:pt idx="5">
                  <c:v>42887</c:v>
                </c:pt>
                <c:pt idx="6">
                  <c:v>42917</c:v>
                </c:pt>
                <c:pt idx="7">
                  <c:v>42948</c:v>
                </c:pt>
              </c:numCache>
            </c:numRef>
          </c:cat>
          <c:val>
            <c:numRef>
              <c:f>GRANDEPUBLICO!$K$34:$K$41</c:f>
              <c:numCache>
                <c:formatCode>0.0%</c:formatCode>
                <c:ptCount val="8"/>
                <c:pt idx="0">
                  <c:v>1.1070808200797878E-2</c:v>
                </c:pt>
                <c:pt idx="1">
                  <c:v>1.1512813906282214E-2</c:v>
                </c:pt>
                <c:pt idx="2">
                  <c:v>1.0861724929027696E-2</c:v>
                </c:pt>
                <c:pt idx="3">
                  <c:v>1.1630520038999181E-2</c:v>
                </c:pt>
                <c:pt idx="4">
                  <c:v>1.2466639293712658E-2</c:v>
                </c:pt>
                <c:pt idx="5">
                  <c:v>1.2075659117798098E-2</c:v>
                </c:pt>
                <c:pt idx="6">
                  <c:v>1.2497193935294724E-2</c:v>
                </c:pt>
                <c:pt idx="7">
                  <c:v>1.2728453005248689E-2</c:v>
                </c:pt>
              </c:numCache>
            </c:numRef>
          </c:val>
          <c:smooth val="0"/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marker val="1"/>
        <c:smooth val="0"/>
        <c:axId val="339924320"/>
        <c:axId val="339925888"/>
      </c:lineChart>
      <c:lineChart>
        <c:grouping val="standard"/>
        <c:varyColors val="0"/>
        <c:ser>
          <c:idx val="2"/>
          <c:order val="2"/>
          <c:tx>
            <c:strRef>
              <c:f>GRANDEPUBLICO!$C$50</c:f>
              <c:strCache>
                <c:ptCount val="1"/>
                <c:pt idx="0">
                  <c:v>Governo Municipal</c:v>
                </c:pt>
              </c:strCache>
            </c:strRef>
          </c:tx>
          <c:spPr>
            <a:ln w="31750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17"/>
            <c:spPr>
              <a:solidFill>
                <a:schemeClr val="accent3"/>
              </a:solidFill>
              <a:ln>
                <a:noFill/>
              </a:ln>
              <a:effectLst/>
            </c:spPr>
          </c:marker>
          <c:dLbls>
            <c:dLbl>
              <c:idx val="7"/>
              <c:layout>
                <c:manualLayout>
                  <c:x val="-5.5384734152348195E-2"/>
                  <c:y val="-7.1387570693203423E-2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noAutofit/>
                  </a:bodyPr>
                  <a:lstStyle/>
                  <a:p>
                    <a:pPr>
                      <a:defRPr sz="1400" b="1" i="0" u="none" strike="noStrike" kern="1200" baseline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1929D6E7-71F8-480C-BFC4-AEC3AABD87B0}" type="VALUE">
                      <a:rPr lang="en-US" sz="140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rPr>
                      <a:pPr>
                        <a:defRPr sz="1400"/>
                      </a:pPr>
                      <a:t>[VALOR]</a:t>
                    </a:fld>
                    <a:endParaRPr lang="pt-BR"/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400" b="1" i="0" u="none" strike="noStrike" kern="1200" baseline="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pt-BR"/>
                </a:p>
              </c:txPr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8.013110473105696E-2"/>
                      <c:h val="0.10911816676453939"/>
                    </c:manualLayout>
                  </c15:layout>
                  <c15:dlblFieldTable/>
                  <c15:showDataLabelsRange val="0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pt-BR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GRANDEPUBLICO!$A$2:$A$9</c:f>
              <c:numCache>
                <c:formatCode>mmm\-yy</c:formatCode>
                <c:ptCount val="8"/>
                <c:pt idx="0">
                  <c:v>42736</c:v>
                </c:pt>
                <c:pt idx="1">
                  <c:v>42767</c:v>
                </c:pt>
                <c:pt idx="2">
                  <c:v>42795</c:v>
                </c:pt>
                <c:pt idx="3">
                  <c:v>42826</c:v>
                </c:pt>
                <c:pt idx="4">
                  <c:v>42856</c:v>
                </c:pt>
                <c:pt idx="5">
                  <c:v>42887</c:v>
                </c:pt>
                <c:pt idx="6">
                  <c:v>42917</c:v>
                </c:pt>
                <c:pt idx="7">
                  <c:v>42948</c:v>
                </c:pt>
              </c:numCache>
            </c:numRef>
          </c:cat>
          <c:val>
            <c:numRef>
              <c:f>GRANDEPUBLICO!$K$50:$K$57</c:f>
              <c:numCache>
                <c:formatCode>0.0%</c:formatCode>
                <c:ptCount val="8"/>
                <c:pt idx="0">
                  <c:v>1.5653828127916412E-2</c:v>
                </c:pt>
                <c:pt idx="1">
                  <c:v>1.5421544153731558E-2</c:v>
                </c:pt>
                <c:pt idx="2">
                  <c:v>1.6872513118195542E-2</c:v>
                </c:pt>
                <c:pt idx="3">
                  <c:v>1.7866676597797167E-2</c:v>
                </c:pt>
                <c:pt idx="4">
                  <c:v>1.9136174343178863E-2</c:v>
                </c:pt>
                <c:pt idx="5">
                  <c:v>1.6644336037684674E-2</c:v>
                </c:pt>
                <c:pt idx="6">
                  <c:v>1.836640422170566E-2</c:v>
                </c:pt>
                <c:pt idx="7">
                  <c:v>1.7707238402329711E-2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339925104"/>
        <c:axId val="339921576"/>
      </c:lineChart>
      <c:dateAx>
        <c:axId val="339924320"/>
        <c:scaling>
          <c:orientation val="minMax"/>
        </c:scaling>
        <c:delete val="0"/>
        <c:axPos val="b"/>
        <c:numFmt formatCode="mmm\-yy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dk1">
                <a:lumMod val="75000"/>
                <a:lumOff val="2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cap="all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339925888"/>
        <c:crosses val="autoZero"/>
        <c:auto val="1"/>
        <c:lblOffset val="100"/>
        <c:baseTimeUnit val="months"/>
      </c:dateAx>
      <c:valAx>
        <c:axId val="339925888"/>
        <c:scaling>
          <c:orientation val="minMax"/>
        </c:scaling>
        <c:delete val="1"/>
        <c:axPos val="r"/>
        <c:majorGridlines>
          <c:spPr>
            <a:ln w="9525" cap="flat" cmpd="sng" algn="ctr">
              <a:gradFill>
                <a:gsLst>
                  <a:gs pos="100000">
                    <a:schemeClr val="dk1">
                      <a:lumMod val="95000"/>
                      <a:lumOff val="5000"/>
                      <a:alpha val="42000"/>
                    </a:schemeClr>
                  </a:gs>
                  <a:gs pos="0">
                    <a:schemeClr val="lt1">
                      <a:lumMod val="75000"/>
                      <a:alpha val="36000"/>
                    </a:schemeClr>
                  </a:gs>
                </a:gsLst>
                <a:lin ang="5400000" scaled="0"/>
              </a:gradFill>
              <a:round/>
            </a:ln>
            <a:effectLst/>
          </c:spPr>
        </c:majorGridlines>
        <c:numFmt formatCode="_-* #,##0.0_-;\-* #,##0.0_-;_-* &quot;-&quot;?_-;_-@_-" sourceLinked="0"/>
        <c:majorTickMark val="none"/>
        <c:minorTickMark val="none"/>
        <c:tickLblPos val="nextTo"/>
        <c:crossAx val="339924320"/>
        <c:crosses val="max"/>
        <c:crossBetween val="midCat"/>
        <c:majorUnit val="0.2"/>
      </c:valAx>
      <c:valAx>
        <c:axId val="339921576"/>
        <c:scaling>
          <c:orientation val="minMax"/>
          <c:max val="2.0000000000000004E-2"/>
          <c:min val="5.000000000000001E-3"/>
        </c:scaling>
        <c:delete val="0"/>
        <c:axPos val="l"/>
        <c:numFmt formatCode="0.0%" sourceLinked="1"/>
        <c:majorTickMark val="out"/>
        <c:minorTickMark val="none"/>
        <c:tickLblPos val="none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ln>
                  <a:noFill/>
                </a:ln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339925104"/>
        <c:crosses val="autoZero"/>
        <c:crossBetween val="between"/>
      </c:valAx>
      <c:dateAx>
        <c:axId val="339925104"/>
        <c:scaling>
          <c:orientation val="minMax"/>
        </c:scaling>
        <c:delete val="1"/>
        <c:axPos val="b"/>
        <c:numFmt formatCode="mmm\-yy" sourceLinked="1"/>
        <c:majorTickMark val="out"/>
        <c:minorTickMark val="none"/>
        <c:tickLblPos val="nextTo"/>
        <c:crossAx val="339921576"/>
        <c:crosses val="autoZero"/>
        <c:auto val="1"/>
        <c:lblOffset val="100"/>
        <c:baseTimeUnit val="months"/>
      </c:dateAx>
      <c:spPr>
        <a:noFill/>
        <a:ln>
          <a:noFill/>
        </a:ln>
        <a:effectLst/>
      </c:spPr>
    </c:plotArea>
    <c:legend>
      <c:legendPos val="b"/>
      <c:layout/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pt-BR"/>
        </a:p>
      </c:txPr>
    </c:legend>
    <c:plotVisOnly val="1"/>
    <c:dispBlanksAs val="gap"/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pt-BR"/>
    </a:p>
  </c:txPr>
  <c:externalData r:id="rId3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00" b="1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pt-BR"/>
              <a:t>Bancos Privados - Grandes</a:t>
            </a:r>
          </a:p>
        </c:rich>
      </c:tx>
      <c:layout>
        <c:manualLayout>
          <c:xMode val="edge"/>
          <c:yMode val="edge"/>
          <c:x val="0.23653358829672011"/>
          <c:y val="4.3015105704661827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1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pt-BR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GRANDEPRIVADO!$C$42</c:f>
              <c:strCache>
                <c:ptCount val="1"/>
                <c:pt idx="0">
                  <c:v>Governo Federal</c:v>
                </c:pt>
              </c:strCache>
            </c:strRef>
          </c:tx>
          <c:spPr>
            <a:ln w="317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17"/>
            <c:spPr>
              <a:solidFill>
                <a:schemeClr val="accent1"/>
              </a:solidFill>
              <a:ln>
                <a:noFill/>
              </a:ln>
              <a:effectLst/>
            </c:spPr>
          </c:marker>
          <c:dLbls>
            <c:dLbl>
              <c:idx val="7"/>
              <c:layout>
                <c:manualLayout>
                  <c:x val="-4.1440717543632502E-2"/>
                  <c:y val="-7.1387570693203395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400" b="1" i="0" u="none" strike="noStrike" kern="1200" baseline="0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pt-BR"/>
                </a:p>
              </c:txPr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pt-BR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GRANDEPUBLICO!$A$2:$A$9</c:f>
              <c:numCache>
                <c:formatCode>mmm\-yy</c:formatCode>
                <c:ptCount val="8"/>
                <c:pt idx="0">
                  <c:v>42736</c:v>
                </c:pt>
                <c:pt idx="1">
                  <c:v>42767</c:v>
                </c:pt>
                <c:pt idx="2">
                  <c:v>42795</c:v>
                </c:pt>
                <c:pt idx="3">
                  <c:v>42826</c:v>
                </c:pt>
                <c:pt idx="4">
                  <c:v>42856</c:v>
                </c:pt>
                <c:pt idx="5">
                  <c:v>42887</c:v>
                </c:pt>
                <c:pt idx="6">
                  <c:v>42917</c:v>
                </c:pt>
                <c:pt idx="7">
                  <c:v>42948</c:v>
                </c:pt>
              </c:numCache>
            </c:numRef>
          </c:cat>
          <c:val>
            <c:numRef>
              <c:f>GRANDEPRIVADO!$M$42:$M$49</c:f>
              <c:numCache>
                <c:formatCode>0.0%</c:formatCode>
                <c:ptCount val="8"/>
                <c:pt idx="0">
                  <c:v>3.4431004190264403E-2</c:v>
                </c:pt>
                <c:pt idx="1">
                  <c:v>3.3108935741575356E-2</c:v>
                </c:pt>
                <c:pt idx="2">
                  <c:v>3.1121406585830024E-2</c:v>
                </c:pt>
                <c:pt idx="3">
                  <c:v>3.001623838613194E-2</c:v>
                </c:pt>
                <c:pt idx="4">
                  <c:v>3.1704264301948788E-2</c:v>
                </c:pt>
                <c:pt idx="5">
                  <c:v>3.146700969936745E-2</c:v>
                </c:pt>
                <c:pt idx="6">
                  <c:v>3.3875941048946097E-2</c:v>
                </c:pt>
                <c:pt idx="7">
                  <c:v>3.3188371953129479E-2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GRANDEPRIVADO!$C$34</c:f>
              <c:strCache>
                <c:ptCount val="1"/>
                <c:pt idx="0">
                  <c:v>Governo Estadual</c:v>
                </c:pt>
              </c:strCache>
            </c:strRef>
          </c:tx>
          <c:spPr>
            <a:ln w="31750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17"/>
            <c:spPr>
              <a:solidFill>
                <a:schemeClr val="accent2"/>
              </a:solidFill>
              <a:ln>
                <a:noFill/>
              </a:ln>
              <a:effectLst/>
            </c:spPr>
          </c:marker>
          <c:dLbls>
            <c:dLbl>
              <c:idx val="4"/>
              <c:layout>
                <c:manualLayout>
                  <c:x val="-5.9238496030951299E-2"/>
                  <c:y val="-1.9908413460125368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5"/>
              <c:layout>
                <c:manualLayout>
                  <c:x val="-5.6717708965804435E-2"/>
                  <c:y val="4.977103365031251E-3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7"/>
              <c:layout>
                <c:manualLayout>
                  <c:x val="-1.539601648441297E-2"/>
                  <c:y val="-5.0391226371672988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400" b="1" i="0" u="none" strike="noStrike" kern="1200" baseline="0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pt-BR"/>
                </a:p>
              </c:txPr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pt-BR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GRANDEPUBLICO!$A$2:$A$9</c:f>
              <c:numCache>
                <c:formatCode>mmm\-yy</c:formatCode>
                <c:ptCount val="8"/>
                <c:pt idx="0">
                  <c:v>42736</c:v>
                </c:pt>
                <c:pt idx="1">
                  <c:v>42767</c:v>
                </c:pt>
                <c:pt idx="2">
                  <c:v>42795</c:v>
                </c:pt>
                <c:pt idx="3">
                  <c:v>42826</c:v>
                </c:pt>
                <c:pt idx="4">
                  <c:v>42856</c:v>
                </c:pt>
                <c:pt idx="5">
                  <c:v>42887</c:v>
                </c:pt>
                <c:pt idx="6">
                  <c:v>42917</c:v>
                </c:pt>
                <c:pt idx="7">
                  <c:v>42948</c:v>
                </c:pt>
              </c:numCache>
            </c:numRef>
          </c:cat>
          <c:val>
            <c:numRef>
              <c:f>GRANDEPRIVADO!$M$34:$M$41</c:f>
              <c:numCache>
                <c:formatCode>0.0%</c:formatCode>
                <c:ptCount val="8"/>
                <c:pt idx="0">
                  <c:v>2.6781245819259121E-2</c:v>
                </c:pt>
                <c:pt idx="1">
                  <c:v>2.6056314172044744E-2</c:v>
                </c:pt>
                <c:pt idx="2">
                  <c:v>2.5650087790183344E-2</c:v>
                </c:pt>
                <c:pt idx="3">
                  <c:v>2.5645447938273901E-2</c:v>
                </c:pt>
                <c:pt idx="4">
                  <c:v>2.7088366336628002E-2</c:v>
                </c:pt>
                <c:pt idx="5">
                  <c:v>2.7224278711189414E-2</c:v>
                </c:pt>
                <c:pt idx="6">
                  <c:v>2.8346571929071446E-2</c:v>
                </c:pt>
                <c:pt idx="7">
                  <c:v>2.9106637012784653E-2</c:v>
                </c:pt>
              </c:numCache>
            </c:numRef>
          </c:val>
          <c:smooth val="0"/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marker val="1"/>
        <c:smooth val="0"/>
        <c:axId val="339923928"/>
        <c:axId val="339924712"/>
      </c:lineChart>
      <c:lineChart>
        <c:grouping val="standard"/>
        <c:varyColors val="0"/>
        <c:ser>
          <c:idx val="2"/>
          <c:order val="2"/>
          <c:tx>
            <c:strRef>
              <c:f>GRANDEPUBLICO!$C$50</c:f>
              <c:strCache>
                <c:ptCount val="1"/>
                <c:pt idx="0">
                  <c:v>Governo Municipal</c:v>
                </c:pt>
              </c:strCache>
            </c:strRef>
          </c:tx>
          <c:spPr>
            <a:ln w="31750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17"/>
            <c:spPr>
              <a:solidFill>
                <a:schemeClr val="accent3"/>
              </a:solidFill>
              <a:ln>
                <a:noFill/>
              </a:ln>
              <a:effectLst/>
            </c:spPr>
          </c:marker>
          <c:dLbls>
            <c:dLbl>
              <c:idx val="0"/>
              <c:layout>
                <c:manualLayout>
                  <c:x val="-5.5457315433231E-2"/>
                  <c:y val="4.977103365031342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-5.2936528368084136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-5.2936528368084136E-2"/>
                  <c:y val="9.9542067300626841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-5.7978102498377863E-2"/>
                  <c:y val="-9.1245840945833687E-1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-5.7978102498377863E-2"/>
                  <c:y val="9.9542067300625921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5"/>
              <c:delete val="1"/>
              <c:extLst>
                <c:ext xmlns:c15="http://schemas.microsoft.com/office/drawing/2012/chart" uri="{CE6537A1-D6FC-4f65-9D91-7224C49458BB}"/>
              </c:extLst>
            </c:dLbl>
            <c:dLbl>
              <c:idx val="6"/>
              <c:layout>
                <c:manualLayout>
                  <c:x val="-5.545731543323109E-2"/>
                  <c:y val="9.9542067300626841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7"/>
              <c:delete val="1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pt-B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GRANDEPRIVADO!$A$2:$A$9</c:f>
              <c:numCache>
                <c:formatCode>mmm\-yy</c:formatCode>
                <c:ptCount val="8"/>
                <c:pt idx="0">
                  <c:v>42736</c:v>
                </c:pt>
                <c:pt idx="1">
                  <c:v>42767</c:v>
                </c:pt>
                <c:pt idx="2">
                  <c:v>42795</c:v>
                </c:pt>
                <c:pt idx="3">
                  <c:v>42826</c:v>
                </c:pt>
                <c:pt idx="4">
                  <c:v>42856</c:v>
                </c:pt>
                <c:pt idx="5">
                  <c:v>42887</c:v>
                </c:pt>
                <c:pt idx="6">
                  <c:v>42917</c:v>
                </c:pt>
                <c:pt idx="7">
                  <c:v>42948</c:v>
                </c:pt>
              </c:numCache>
            </c:numRef>
          </c:cat>
          <c:val>
            <c:numRef>
              <c:f>GRANDEPRIVADO!$M$50:$M$57</c:f>
              <c:numCache>
                <c:formatCode>0.0%</c:formatCode>
                <c:ptCount val="8"/>
                <c:pt idx="0">
                  <c:v>2.4137105989601358E-2</c:v>
                </c:pt>
                <c:pt idx="1">
                  <c:v>2.3008380694192743E-2</c:v>
                </c:pt>
                <c:pt idx="2">
                  <c:v>2.2877937629988465E-2</c:v>
                </c:pt>
                <c:pt idx="3">
                  <c:v>2.2970782232993637E-2</c:v>
                </c:pt>
                <c:pt idx="4">
                  <c:v>2.6175685319790643E-2</c:v>
                </c:pt>
                <c:pt idx="5">
                  <c:v>2.675798786552153E-2</c:v>
                </c:pt>
                <c:pt idx="6">
                  <c:v>2.4659241436050503E-2</c:v>
                </c:pt>
                <c:pt idx="7">
                  <c:v>2.8594163497973474E-2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339926280"/>
        <c:axId val="339922360"/>
      </c:lineChart>
      <c:dateAx>
        <c:axId val="339923928"/>
        <c:scaling>
          <c:orientation val="minMax"/>
        </c:scaling>
        <c:delete val="0"/>
        <c:axPos val="b"/>
        <c:numFmt formatCode="mmm\-yy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dk1">
                <a:lumMod val="75000"/>
                <a:lumOff val="2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cap="all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339924712"/>
        <c:crosses val="autoZero"/>
        <c:auto val="1"/>
        <c:lblOffset val="100"/>
        <c:baseTimeUnit val="months"/>
      </c:dateAx>
      <c:valAx>
        <c:axId val="339924712"/>
        <c:scaling>
          <c:orientation val="minMax"/>
        </c:scaling>
        <c:delete val="1"/>
        <c:axPos val="r"/>
        <c:majorGridlines>
          <c:spPr>
            <a:ln w="9525" cap="flat" cmpd="sng" algn="ctr">
              <a:gradFill>
                <a:gsLst>
                  <a:gs pos="100000">
                    <a:schemeClr val="dk1">
                      <a:lumMod val="95000"/>
                      <a:lumOff val="5000"/>
                      <a:alpha val="42000"/>
                    </a:schemeClr>
                  </a:gs>
                  <a:gs pos="0">
                    <a:schemeClr val="lt1">
                      <a:lumMod val="75000"/>
                      <a:alpha val="36000"/>
                    </a:schemeClr>
                  </a:gs>
                </a:gsLst>
                <a:lin ang="5400000" scaled="0"/>
              </a:gradFill>
              <a:round/>
            </a:ln>
            <a:effectLst/>
          </c:spPr>
        </c:majorGridlines>
        <c:numFmt formatCode="_-* #,##0.0_-;\-* #,##0.0_-;_-* &quot;-&quot;?_-;_-@_-" sourceLinked="0"/>
        <c:majorTickMark val="none"/>
        <c:minorTickMark val="none"/>
        <c:tickLblPos val="nextTo"/>
        <c:crossAx val="339923928"/>
        <c:crosses val="max"/>
        <c:crossBetween val="midCat"/>
        <c:majorUnit val="0.2"/>
      </c:valAx>
      <c:valAx>
        <c:axId val="339922360"/>
        <c:scaling>
          <c:orientation val="minMax"/>
          <c:max val="3.5000000000000003E-2"/>
          <c:min val="2.0000000000000004E-2"/>
        </c:scaling>
        <c:delete val="0"/>
        <c:axPos val="l"/>
        <c:numFmt formatCode="0.0%" sourceLinked="1"/>
        <c:majorTickMark val="out"/>
        <c:minorTickMark val="none"/>
        <c:tickLblPos val="none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ln>
                  <a:noFill/>
                </a:ln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339926280"/>
        <c:crosses val="autoZero"/>
        <c:crossBetween val="between"/>
      </c:valAx>
      <c:dateAx>
        <c:axId val="339926280"/>
        <c:scaling>
          <c:orientation val="minMax"/>
        </c:scaling>
        <c:delete val="1"/>
        <c:axPos val="b"/>
        <c:numFmt formatCode="mmm\-yy" sourceLinked="1"/>
        <c:majorTickMark val="out"/>
        <c:minorTickMark val="none"/>
        <c:tickLblPos val="nextTo"/>
        <c:crossAx val="339922360"/>
        <c:crosses val="autoZero"/>
        <c:auto val="1"/>
        <c:lblOffset val="100"/>
        <c:baseTimeUnit val="months"/>
      </c:dateAx>
      <c:spPr>
        <a:noFill/>
        <a:ln>
          <a:noFill/>
        </a:ln>
        <a:effectLst/>
      </c:spPr>
    </c:plotArea>
    <c:legend>
      <c:legendPos val="b"/>
      <c:layout/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pt-BR"/>
        </a:p>
      </c:txPr>
    </c:legend>
    <c:plotVisOnly val="1"/>
    <c:dispBlanksAs val="gap"/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pt-BR"/>
    </a:p>
  </c:txPr>
  <c:externalData r:id="rId3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00" b="1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pt-BR"/>
              <a:t>Demais IFs</a:t>
            </a:r>
          </a:p>
        </c:rich>
      </c:tx>
      <c:layout>
        <c:manualLayout>
          <c:xMode val="edge"/>
          <c:yMode val="edge"/>
          <c:x val="0.40290553459641304"/>
          <c:y val="5.7946415799755846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1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pt-BR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DEMAIS!$C$42</c:f>
              <c:strCache>
                <c:ptCount val="1"/>
                <c:pt idx="0">
                  <c:v>Governo Federal</c:v>
                </c:pt>
              </c:strCache>
            </c:strRef>
          </c:tx>
          <c:spPr>
            <a:ln w="317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17"/>
            <c:spPr>
              <a:solidFill>
                <a:schemeClr val="accent1"/>
              </a:solidFill>
              <a:ln>
                <a:noFill/>
              </a:ln>
              <a:effectLst/>
            </c:spPr>
          </c:marker>
          <c:dLbls>
            <c:dLbl>
              <c:idx val="7"/>
              <c:layout>
                <c:manualLayout>
                  <c:x val="-6.7932016562724434E-2"/>
                  <c:y val="-9.0060941828254887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400" b="1" i="0" u="none" strike="noStrike" kern="1200" baseline="0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pt-BR"/>
                </a:p>
              </c:txPr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pt-BR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GRANDEPUBLICO!$A$2:$A$9</c:f>
              <c:numCache>
                <c:formatCode>mmm\-yy</c:formatCode>
                <c:ptCount val="8"/>
                <c:pt idx="0">
                  <c:v>42736</c:v>
                </c:pt>
                <c:pt idx="1">
                  <c:v>42767</c:v>
                </c:pt>
                <c:pt idx="2">
                  <c:v>42795</c:v>
                </c:pt>
                <c:pt idx="3">
                  <c:v>42826</c:v>
                </c:pt>
                <c:pt idx="4">
                  <c:v>42856</c:v>
                </c:pt>
                <c:pt idx="5">
                  <c:v>42887</c:v>
                </c:pt>
                <c:pt idx="6">
                  <c:v>42917</c:v>
                </c:pt>
                <c:pt idx="7">
                  <c:v>42948</c:v>
                </c:pt>
              </c:numCache>
            </c:numRef>
          </c:cat>
          <c:val>
            <c:numRef>
              <c:f>DEMAIS!$F$42:$F$49</c:f>
              <c:numCache>
                <c:formatCode>0.0%</c:formatCode>
                <c:ptCount val="8"/>
                <c:pt idx="0">
                  <c:v>3.7991110725243277E-2</c:v>
                </c:pt>
                <c:pt idx="1">
                  <c:v>3.6362468484460189E-2</c:v>
                </c:pt>
                <c:pt idx="2">
                  <c:v>3.5837422117005566E-2</c:v>
                </c:pt>
                <c:pt idx="3">
                  <c:v>3.4598138982879639E-2</c:v>
                </c:pt>
                <c:pt idx="4">
                  <c:v>3.3538671039798344E-2</c:v>
                </c:pt>
                <c:pt idx="5">
                  <c:v>3.371188592660098E-2</c:v>
                </c:pt>
                <c:pt idx="6">
                  <c:v>3.4831752206874789E-2</c:v>
                </c:pt>
                <c:pt idx="7">
                  <c:v>3.3039793093311412E-2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DEMAIS!$C$34</c:f>
              <c:strCache>
                <c:ptCount val="1"/>
                <c:pt idx="0">
                  <c:v>Governo Estadual</c:v>
                </c:pt>
              </c:strCache>
            </c:strRef>
          </c:tx>
          <c:spPr>
            <a:ln w="31750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17"/>
            <c:spPr>
              <a:solidFill>
                <a:schemeClr val="accent2"/>
              </a:solidFill>
              <a:ln>
                <a:noFill/>
              </a:ln>
              <a:effectLst/>
            </c:spPr>
          </c:marker>
          <c:dLbls>
            <c:dLbl>
              <c:idx val="0"/>
              <c:layout>
                <c:manualLayout>
                  <c:x val="-5.6717708965804435E-2"/>
                  <c:y val="-1.9908413460125368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7"/>
              <c:layout>
                <c:manualLayout>
                  <c:x val="-2.0376865033014352E-3"/>
                  <c:y val="-2.1211892890120036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400" b="1" i="0" u="none" strike="noStrike" kern="1200" baseline="0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pt-BR"/>
                </a:p>
              </c:txPr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pt-BR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GRANDEPUBLICO!$A$2:$A$9</c:f>
              <c:numCache>
                <c:formatCode>mmm\-yy</c:formatCode>
                <c:ptCount val="8"/>
                <c:pt idx="0">
                  <c:v>42736</c:v>
                </c:pt>
                <c:pt idx="1">
                  <c:v>42767</c:v>
                </c:pt>
                <c:pt idx="2">
                  <c:v>42795</c:v>
                </c:pt>
                <c:pt idx="3">
                  <c:v>42826</c:v>
                </c:pt>
                <c:pt idx="4">
                  <c:v>42856</c:v>
                </c:pt>
                <c:pt idx="5">
                  <c:v>42887</c:v>
                </c:pt>
                <c:pt idx="6">
                  <c:v>42917</c:v>
                </c:pt>
                <c:pt idx="7">
                  <c:v>42948</c:v>
                </c:pt>
              </c:numCache>
            </c:numRef>
          </c:cat>
          <c:val>
            <c:numRef>
              <c:f>DEMAIS!$F$34:$F$41</c:f>
              <c:numCache>
                <c:formatCode>0.0%</c:formatCode>
                <c:ptCount val="8"/>
                <c:pt idx="0">
                  <c:v>2.9489581958184533E-2</c:v>
                </c:pt>
                <c:pt idx="1">
                  <c:v>2.9828350795996109E-2</c:v>
                </c:pt>
                <c:pt idx="2">
                  <c:v>3.1696677092073092E-2</c:v>
                </c:pt>
                <c:pt idx="3">
                  <c:v>3.2690255997178397E-2</c:v>
                </c:pt>
                <c:pt idx="4">
                  <c:v>3.2123012327596158E-2</c:v>
                </c:pt>
                <c:pt idx="5">
                  <c:v>3.1130625134775013E-2</c:v>
                </c:pt>
                <c:pt idx="6">
                  <c:v>3.0374826198212246E-2</c:v>
                </c:pt>
                <c:pt idx="7">
                  <c:v>3.0607339677295061E-2</c:v>
                </c:pt>
              </c:numCache>
            </c:numRef>
          </c:val>
          <c:smooth val="0"/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marker val="1"/>
        <c:smooth val="0"/>
        <c:axId val="339920400"/>
        <c:axId val="339921968"/>
      </c:lineChart>
      <c:lineChart>
        <c:grouping val="standard"/>
        <c:varyColors val="0"/>
        <c:ser>
          <c:idx val="2"/>
          <c:order val="2"/>
          <c:tx>
            <c:strRef>
              <c:f>DEMAIS!$C$50</c:f>
              <c:strCache>
                <c:ptCount val="1"/>
                <c:pt idx="0">
                  <c:v>Governo Municipal</c:v>
                </c:pt>
              </c:strCache>
            </c:strRef>
          </c:tx>
          <c:spPr>
            <a:ln w="31750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17"/>
            <c:spPr>
              <a:solidFill>
                <a:schemeClr val="accent3"/>
              </a:solidFill>
              <a:ln>
                <a:noFill/>
              </a:ln>
              <a:effectLst/>
            </c:spPr>
          </c:marker>
          <c:dLbls>
            <c:dLbl>
              <c:idx val="0"/>
              <c:layout>
                <c:manualLayout>
                  <c:x val="-5.5457315433231E-2"/>
                  <c:y val="-4.977103365031342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-5.5457315433231E-2"/>
                  <c:y val="4.977103365031342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-5.545731543323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-5.2936528368084185E-2"/>
                  <c:y val="4.977103365031342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-5.5457315433231E-2"/>
                  <c:y val="4.977103365031342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5"/>
              <c:layout>
                <c:manualLayout>
                  <c:x val="-5.5457315433231E-2"/>
                  <c:y val="4.977103365031342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6"/>
              <c:layout>
                <c:manualLayout>
                  <c:x val="-5.545731543323109E-2"/>
                  <c:y val="9.9542067300626841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7"/>
              <c:layout>
                <c:manualLayout>
                  <c:x val="-5.5457238985458075E-2"/>
                  <c:y val="9.4959335180055407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400" b="1" i="0" u="none" strike="noStrike" kern="1200" baseline="0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pt-BR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pt-B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GRANDEPRIVADO!$A$2:$A$9</c:f>
              <c:numCache>
                <c:formatCode>mmm\-yy</c:formatCode>
                <c:ptCount val="8"/>
                <c:pt idx="0">
                  <c:v>42736</c:v>
                </c:pt>
                <c:pt idx="1">
                  <c:v>42767</c:v>
                </c:pt>
                <c:pt idx="2">
                  <c:v>42795</c:v>
                </c:pt>
                <c:pt idx="3">
                  <c:v>42826</c:v>
                </c:pt>
                <c:pt idx="4">
                  <c:v>42856</c:v>
                </c:pt>
                <c:pt idx="5">
                  <c:v>42887</c:v>
                </c:pt>
                <c:pt idx="6">
                  <c:v>42917</c:v>
                </c:pt>
                <c:pt idx="7">
                  <c:v>42948</c:v>
                </c:pt>
              </c:numCache>
            </c:numRef>
          </c:cat>
          <c:val>
            <c:numRef>
              <c:f>DEMAIS!$F$50:$F$57</c:f>
              <c:numCache>
                <c:formatCode>0.0%</c:formatCode>
                <c:ptCount val="8"/>
                <c:pt idx="0">
                  <c:v>2.8172724768776608E-2</c:v>
                </c:pt>
                <c:pt idx="1">
                  <c:v>2.6904952419687538E-2</c:v>
                </c:pt>
                <c:pt idx="2">
                  <c:v>2.5931642117378619E-2</c:v>
                </c:pt>
                <c:pt idx="3">
                  <c:v>2.7331095169991677E-2</c:v>
                </c:pt>
                <c:pt idx="4">
                  <c:v>2.8642134826180107E-2</c:v>
                </c:pt>
                <c:pt idx="5">
                  <c:v>2.8153990992904807E-2</c:v>
                </c:pt>
                <c:pt idx="6">
                  <c:v>2.8742005108957379E-2</c:v>
                </c:pt>
                <c:pt idx="7">
                  <c:v>2.9725323534482907E-2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339920008"/>
        <c:axId val="339922752"/>
      </c:lineChart>
      <c:dateAx>
        <c:axId val="339920400"/>
        <c:scaling>
          <c:orientation val="minMax"/>
        </c:scaling>
        <c:delete val="0"/>
        <c:axPos val="b"/>
        <c:numFmt formatCode="mmm\-yy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dk1">
                <a:lumMod val="75000"/>
                <a:lumOff val="2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cap="all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339921968"/>
        <c:crosses val="autoZero"/>
        <c:auto val="1"/>
        <c:lblOffset val="100"/>
        <c:baseTimeUnit val="months"/>
      </c:dateAx>
      <c:valAx>
        <c:axId val="339921968"/>
        <c:scaling>
          <c:orientation val="minMax"/>
        </c:scaling>
        <c:delete val="1"/>
        <c:axPos val="r"/>
        <c:majorGridlines>
          <c:spPr>
            <a:ln w="9525" cap="flat" cmpd="sng" algn="ctr">
              <a:gradFill>
                <a:gsLst>
                  <a:gs pos="100000">
                    <a:schemeClr val="dk1">
                      <a:lumMod val="95000"/>
                      <a:lumOff val="5000"/>
                      <a:alpha val="42000"/>
                    </a:schemeClr>
                  </a:gs>
                  <a:gs pos="0">
                    <a:schemeClr val="lt1">
                      <a:lumMod val="75000"/>
                      <a:alpha val="36000"/>
                    </a:schemeClr>
                  </a:gs>
                </a:gsLst>
                <a:lin ang="5400000" scaled="0"/>
              </a:gradFill>
              <a:round/>
            </a:ln>
            <a:effectLst/>
          </c:spPr>
        </c:majorGridlines>
        <c:numFmt formatCode="_-* #,##0.0_-;\-* #,##0.0_-;_-* &quot;-&quot;?_-;_-@_-" sourceLinked="0"/>
        <c:majorTickMark val="none"/>
        <c:minorTickMark val="none"/>
        <c:tickLblPos val="nextTo"/>
        <c:crossAx val="339920400"/>
        <c:crosses val="max"/>
        <c:crossBetween val="midCat"/>
        <c:majorUnit val="0.2"/>
      </c:valAx>
      <c:valAx>
        <c:axId val="339922752"/>
        <c:scaling>
          <c:orientation val="minMax"/>
          <c:max val="4.0000000000000008E-2"/>
          <c:min val="2.0000000000000004E-2"/>
        </c:scaling>
        <c:delete val="0"/>
        <c:axPos val="l"/>
        <c:numFmt formatCode="0.0%" sourceLinked="1"/>
        <c:majorTickMark val="out"/>
        <c:minorTickMark val="none"/>
        <c:tickLblPos val="none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ln>
                  <a:noFill/>
                </a:ln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339920008"/>
        <c:crosses val="autoZero"/>
        <c:crossBetween val="between"/>
      </c:valAx>
      <c:dateAx>
        <c:axId val="339920008"/>
        <c:scaling>
          <c:orientation val="minMax"/>
        </c:scaling>
        <c:delete val="1"/>
        <c:axPos val="b"/>
        <c:numFmt formatCode="mmm\-yy" sourceLinked="1"/>
        <c:majorTickMark val="out"/>
        <c:minorTickMark val="none"/>
        <c:tickLblPos val="nextTo"/>
        <c:crossAx val="339922752"/>
        <c:crosses val="autoZero"/>
        <c:auto val="1"/>
        <c:lblOffset val="100"/>
        <c:baseTimeUnit val="months"/>
      </c:dateAx>
      <c:spPr>
        <a:noFill/>
        <a:ln>
          <a:noFill/>
        </a:ln>
        <a:effectLst/>
      </c:spPr>
    </c:plotArea>
    <c:legend>
      <c:legendPos val="b"/>
      <c:layout/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pt-BR"/>
        </a:p>
      </c:txPr>
    </c:legend>
    <c:plotVisOnly val="1"/>
    <c:dispBlanksAs val="gap"/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pt-BR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0.xml><?xml version="1.0" encoding="utf-8"?>
<cs:chartStyle xmlns:cs="http://schemas.microsoft.com/office/drawing/2012/chartStyle" xmlns:a="http://schemas.openxmlformats.org/drawingml/2006/main" id="228">
  <cs:axisTitle>
    <cs:lnRef idx="0"/>
    <cs:fillRef idx="0"/>
    <cs:effectRef idx="0"/>
    <cs:fontRef idx="minor">
      <a:schemeClr val="dk1">
        <a:lumMod val="75000"/>
        <a:lumOff val="25000"/>
      </a:schemeClr>
    </cs:fontRef>
    <cs:defRPr sz="900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900" kern="1200"/>
  </cs:chartArea>
  <cs:dataLabel>
    <cs:lnRef idx="0"/>
    <cs:fillRef idx="0">
      <cs:styleClr val="auto"/>
    </cs:fillRef>
    <cs:effectRef idx="0"/>
    <cs:fontRef idx="minor">
      <a:schemeClr val="lt1"/>
    </cs:fontRef>
    <cs:defRPr sz="90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90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Marker>
  <cs:dataPointMarkerLayout symbol="circle" size="17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900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18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11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28">
  <cs:axisTitle>
    <cs:lnRef idx="0"/>
    <cs:fillRef idx="0"/>
    <cs:effectRef idx="0"/>
    <cs:fontRef idx="minor">
      <a:schemeClr val="dk1">
        <a:lumMod val="75000"/>
        <a:lumOff val="25000"/>
      </a:schemeClr>
    </cs:fontRef>
    <cs:defRPr sz="900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900" kern="1200"/>
  </cs:chartArea>
  <cs:dataLabel>
    <cs:lnRef idx="0"/>
    <cs:fillRef idx="0">
      <cs:styleClr val="auto"/>
    </cs:fillRef>
    <cs:effectRef idx="0"/>
    <cs:fontRef idx="minor">
      <a:schemeClr val="lt1"/>
    </cs:fontRef>
    <cs:defRPr sz="90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90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Marker>
  <cs:dataPointMarkerLayout symbol="circle" size="17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900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18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8.xml><?xml version="1.0" encoding="utf-8"?>
<cs:chartStyle xmlns:cs="http://schemas.microsoft.com/office/drawing/2012/chartStyle" xmlns:a="http://schemas.openxmlformats.org/drawingml/2006/main" id="228">
  <cs:axisTitle>
    <cs:lnRef idx="0"/>
    <cs:fillRef idx="0"/>
    <cs:effectRef idx="0"/>
    <cs:fontRef idx="minor">
      <a:schemeClr val="dk1">
        <a:lumMod val="75000"/>
        <a:lumOff val="25000"/>
      </a:schemeClr>
    </cs:fontRef>
    <cs:defRPr sz="900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900" kern="1200"/>
  </cs:chartArea>
  <cs:dataLabel>
    <cs:lnRef idx="0"/>
    <cs:fillRef idx="0">
      <cs:styleClr val="auto"/>
    </cs:fillRef>
    <cs:effectRef idx="0"/>
    <cs:fontRef idx="minor">
      <a:schemeClr val="lt1"/>
    </cs:fontRef>
    <cs:defRPr sz="90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90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Marker>
  <cs:dataPointMarkerLayout symbol="circle" size="17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900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18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9.xml><?xml version="1.0" encoding="utf-8"?>
<cs:chartStyle xmlns:cs="http://schemas.microsoft.com/office/drawing/2012/chartStyle" xmlns:a="http://schemas.openxmlformats.org/drawingml/2006/main" id="228">
  <cs:axisTitle>
    <cs:lnRef idx="0"/>
    <cs:fillRef idx="0"/>
    <cs:effectRef idx="0"/>
    <cs:fontRef idx="minor">
      <a:schemeClr val="dk1">
        <a:lumMod val="75000"/>
        <a:lumOff val="25000"/>
      </a:schemeClr>
    </cs:fontRef>
    <cs:defRPr sz="900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900" kern="1200"/>
  </cs:chartArea>
  <cs:dataLabel>
    <cs:lnRef idx="0"/>
    <cs:fillRef idx="0">
      <cs:styleClr val="auto"/>
    </cs:fillRef>
    <cs:effectRef idx="0"/>
    <cs:fontRef idx="minor">
      <a:schemeClr val="lt1"/>
    </cs:fontRef>
    <cs:defRPr sz="90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90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Marker>
  <cs:dataPointMarkerLayout symbol="circle" size="17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900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18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9C27F2-354B-41FB-A235-B36D38CA1A34}" type="datetimeFigureOut">
              <a:rPr lang="pt-BR" smtClean="0"/>
              <a:t>27/09/2017</a:t>
            </a:fld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73C849D-15C7-4026-B874-F15DBD60C9FD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85100434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24E73D3-3771-4DA4-B256-96525955C3D9}" type="datetimeFigureOut">
              <a:rPr lang="pt-BR" smtClean="0"/>
              <a:pPr/>
              <a:t>27/09/2017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CCC7837-0D80-4109-B847-5088960667BE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2424172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6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6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609600" y="2132856"/>
            <a:ext cx="8078688" cy="2664297"/>
          </a:xfrm>
        </p:spPr>
        <p:txBody>
          <a:bodyPr/>
          <a:lstStyle>
            <a:lvl1pPr>
              <a:defRPr sz="2800" b="1">
                <a:solidFill>
                  <a:schemeClr val="bg1"/>
                </a:solidFill>
              </a:defRPr>
            </a:lvl1pPr>
            <a:lvl2pPr>
              <a:defRPr sz="2000">
                <a:solidFill>
                  <a:schemeClr val="bg1"/>
                </a:solidFill>
              </a:defRPr>
            </a:lvl2pPr>
            <a:lvl4pPr>
              <a:defRPr sz="1600">
                <a:solidFill>
                  <a:schemeClr val="bg1"/>
                </a:solidFill>
              </a:defRPr>
            </a:lvl4pPr>
            <a:lvl5pPr>
              <a:defRPr sz="1600">
                <a:solidFill>
                  <a:schemeClr val="bg1"/>
                </a:solidFill>
              </a:defRPr>
            </a:lvl5pPr>
          </a:lstStyle>
          <a:p>
            <a:pPr lvl="0"/>
            <a:r>
              <a:rPr lang="pt-BR" dirty="0" smtClean="0"/>
              <a:t>Clique para editar os estilos do texto mestre</a:t>
            </a:r>
          </a:p>
          <a:p>
            <a:pPr lvl="1"/>
            <a:r>
              <a:rPr lang="pt-BR" dirty="0" smtClean="0"/>
              <a:t>Segundo nível</a:t>
            </a:r>
          </a:p>
          <a:p>
            <a:pPr lvl="3"/>
            <a:endParaRPr lang="pt-BR" dirty="0" smtClean="0"/>
          </a:p>
          <a:p>
            <a:pPr lvl="3"/>
            <a:r>
              <a:rPr lang="pt-BR" dirty="0" smtClean="0"/>
              <a:t>Quarto nível</a:t>
            </a:r>
          </a:p>
          <a:p>
            <a:pPr lvl="4"/>
            <a:r>
              <a:rPr lang="pt-BR" dirty="0" smtClean="0"/>
              <a:t>Quinto nível</a:t>
            </a:r>
            <a:endParaRPr lang="pt-BR" dirty="0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BR" smtClean="0"/>
              <a:t>31/01/2013</a:t>
            </a:r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BR" smtClean="0"/>
              <a:t>DESIG/DISIB</a:t>
            </a:r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E8E7F9-32D0-4F2C-8854-4227F03EE17A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t-BR" smtClean="0">
                <a:solidFill>
                  <a:prstClr val="black">
                    <a:tint val="75000"/>
                  </a:prstClr>
                </a:solidFill>
              </a:rPr>
              <a:t>31/01/2013</a:t>
            </a:r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>
                <a:solidFill>
                  <a:prstClr val="black">
                    <a:tint val="75000"/>
                  </a:prstClr>
                </a:solidFill>
              </a:rPr>
              <a:t>DESIG/DISIB</a:t>
            </a:r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CC2D2-2D0F-43BE-A9D2-6C15558D6331}" type="slidenum">
              <a:rPr lang="pt-BR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61510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95349" y="6354472"/>
            <a:ext cx="2844800" cy="365125"/>
          </a:xfrm>
        </p:spPr>
        <p:txBody>
          <a:bodyPr/>
          <a:lstStyle>
            <a:lvl1pPr algn="ctr">
              <a:defRPr/>
            </a:lvl1pPr>
          </a:lstStyle>
          <a:p>
            <a:r>
              <a:rPr lang="pt-BR" smtClean="0">
                <a:solidFill>
                  <a:prstClr val="black">
                    <a:tint val="75000"/>
                  </a:prstClr>
                </a:solidFill>
              </a:rPr>
              <a:t>31/01/2013</a:t>
            </a:r>
            <a:endParaRPr lang="pt-B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795040" y="6356351"/>
            <a:ext cx="2708672" cy="365125"/>
          </a:xfrm>
        </p:spPr>
        <p:txBody>
          <a:bodyPr/>
          <a:lstStyle>
            <a:lvl1pPr algn="l">
              <a:defRPr sz="800" b="1"/>
            </a:lvl1pPr>
          </a:lstStyle>
          <a:p>
            <a:r>
              <a:rPr lang="pt-BR" smtClean="0">
                <a:solidFill>
                  <a:prstClr val="black">
                    <a:tint val="75000"/>
                  </a:prstClr>
                </a:solidFill>
              </a:rPr>
              <a:t>DESIG/DISIB</a:t>
            </a:r>
            <a:endParaRPr lang="pt-B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000"/>
            </a:lvl1pPr>
          </a:lstStyle>
          <a:p>
            <a:fld id="{4DCCC2D2-2D0F-43BE-A9D2-6C15558D6331}" type="slidenum">
              <a:rPr lang="pt-BR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pt-B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5362" name="Rectangle 2"/>
          <p:cNvSpPr>
            <a:spLocks noChangeArrowheads="1"/>
          </p:cNvSpPr>
          <p:nvPr userDrawn="1"/>
        </p:nvSpPr>
        <p:spPr bwMode="auto">
          <a:xfrm>
            <a:off x="0" y="-184666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t-BR">
              <a:solidFill>
                <a:srgbClr val="000000"/>
              </a:solidFill>
            </a:endParaRPr>
          </a:p>
        </p:txBody>
      </p:sp>
      <p:pic>
        <p:nvPicPr>
          <p:cNvPr id="15364" name="Picture 4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6856" y="6403100"/>
            <a:ext cx="397285" cy="2880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77237818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t-BR" smtClean="0">
                <a:solidFill>
                  <a:prstClr val="black">
                    <a:tint val="75000"/>
                  </a:prstClr>
                </a:solidFill>
              </a:rPr>
              <a:t>31/01/2013</a:t>
            </a:r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>
                <a:solidFill>
                  <a:prstClr val="black">
                    <a:tint val="75000"/>
                  </a:prstClr>
                </a:solidFill>
              </a:rPr>
              <a:t>DESIG/DISIB</a:t>
            </a:r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CC2D2-2D0F-43BE-A9D2-6C15558D6331}" type="slidenum">
              <a:rPr lang="pt-BR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108156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t-BR" smtClean="0">
                <a:solidFill>
                  <a:prstClr val="black">
                    <a:tint val="75000"/>
                  </a:prstClr>
                </a:solidFill>
              </a:rPr>
              <a:t>31/01/2013</a:t>
            </a:r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>
                <a:solidFill>
                  <a:prstClr val="black">
                    <a:tint val="75000"/>
                  </a:prstClr>
                </a:solidFill>
              </a:rPr>
              <a:t>DESIG/DISIB</a:t>
            </a:r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CC2D2-2D0F-43BE-A9D2-6C15558D6331}" type="slidenum">
              <a:rPr lang="pt-BR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528366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t-BR" smtClean="0">
                <a:solidFill>
                  <a:prstClr val="black">
                    <a:tint val="75000"/>
                  </a:prstClr>
                </a:solidFill>
              </a:rPr>
              <a:t>31/01/2013</a:t>
            </a:r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>
                <a:solidFill>
                  <a:prstClr val="black">
                    <a:tint val="75000"/>
                  </a:prstClr>
                </a:solidFill>
              </a:rPr>
              <a:t>DESIG/DISIB</a:t>
            </a:r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CC2D2-2D0F-43BE-A9D2-6C15558D6331}" type="slidenum">
              <a:rPr lang="pt-BR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018642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t-BR" smtClean="0">
                <a:solidFill>
                  <a:prstClr val="black">
                    <a:tint val="75000"/>
                  </a:prstClr>
                </a:solidFill>
              </a:rPr>
              <a:t>31/01/2013</a:t>
            </a:r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>
                <a:solidFill>
                  <a:prstClr val="black">
                    <a:tint val="75000"/>
                  </a:prstClr>
                </a:solidFill>
              </a:rPr>
              <a:t>DESIG/DISIB</a:t>
            </a:r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CC2D2-2D0F-43BE-A9D2-6C15558D6331}" type="slidenum">
              <a:rPr lang="pt-BR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573504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t-BR" smtClean="0">
                <a:solidFill>
                  <a:prstClr val="black">
                    <a:tint val="75000"/>
                  </a:prstClr>
                </a:solidFill>
              </a:rPr>
              <a:t>31/01/2013</a:t>
            </a:r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>
                <a:solidFill>
                  <a:prstClr val="black">
                    <a:tint val="75000"/>
                  </a:prstClr>
                </a:solidFill>
              </a:rPr>
              <a:t>DESIG/DISIB</a:t>
            </a:r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CC2D2-2D0F-43BE-A9D2-6C15558D6331}" type="slidenum">
              <a:rPr lang="pt-BR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581962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t-BR" smtClean="0">
                <a:solidFill>
                  <a:prstClr val="black">
                    <a:tint val="75000"/>
                  </a:prstClr>
                </a:solidFill>
              </a:rPr>
              <a:t>31/01/2013</a:t>
            </a:r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>
                <a:solidFill>
                  <a:prstClr val="black">
                    <a:tint val="75000"/>
                  </a:prstClr>
                </a:solidFill>
              </a:rPr>
              <a:t>DESIG/DISIB</a:t>
            </a:r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CC2D2-2D0F-43BE-A9D2-6C15558D6331}" type="slidenum">
              <a:rPr lang="pt-BR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230840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t-BR" smtClean="0">
                <a:solidFill>
                  <a:prstClr val="black">
                    <a:tint val="75000"/>
                  </a:prstClr>
                </a:solidFill>
              </a:rPr>
              <a:t>31/01/2013</a:t>
            </a:r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>
                <a:solidFill>
                  <a:prstClr val="black">
                    <a:tint val="75000"/>
                  </a:prstClr>
                </a:solidFill>
              </a:rPr>
              <a:t>DESIG/DISIB</a:t>
            </a:r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CC2D2-2D0F-43BE-A9D2-6C15558D6331}" type="slidenum">
              <a:rPr lang="pt-BR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568945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t-BR" smtClean="0">
                <a:solidFill>
                  <a:prstClr val="black">
                    <a:tint val="75000"/>
                  </a:prstClr>
                </a:solidFill>
              </a:rPr>
              <a:t>31/01/2013</a:t>
            </a:r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>
                <a:solidFill>
                  <a:prstClr val="black">
                    <a:tint val="75000"/>
                  </a:prstClr>
                </a:solidFill>
              </a:rPr>
              <a:t>DESIG/DISIB</a:t>
            </a:r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CC2D2-2D0F-43BE-A9D2-6C15558D6331}" type="slidenum">
              <a:rPr lang="pt-BR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74070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623392" y="2132858"/>
            <a:ext cx="7872875" cy="2592287"/>
          </a:xfrm>
        </p:spPr>
        <p:txBody>
          <a:bodyPr/>
          <a:lstStyle>
            <a:lvl1pPr marL="0" indent="0"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buNone/>
              <a:defRPr sz="2000" b="1">
                <a:solidFill>
                  <a:schemeClr val="bg1"/>
                </a:solidFill>
              </a:defRPr>
            </a:lvl2pPr>
            <a:lvl3pPr marL="0" indent="0">
              <a:buNone/>
              <a:defRPr>
                <a:solidFill>
                  <a:schemeClr val="bg1"/>
                </a:solidFill>
              </a:defRPr>
            </a:lvl3pPr>
            <a:lvl4pPr marL="0" indent="0">
              <a:buNone/>
              <a:defRPr>
                <a:solidFill>
                  <a:schemeClr val="bg1"/>
                </a:solidFill>
              </a:defRPr>
            </a:lvl4pPr>
            <a:lvl5pPr marL="0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pt-BR" dirty="0" smtClean="0"/>
              <a:t>Clique para editar os estilos do texto mestre</a:t>
            </a:r>
          </a:p>
          <a:p>
            <a:pPr lvl="1"/>
            <a:endParaRPr lang="pt-BR" dirty="0" smtClean="0"/>
          </a:p>
          <a:p>
            <a:pPr lvl="1"/>
            <a:r>
              <a:rPr lang="pt-BR" dirty="0" smtClean="0"/>
              <a:t>Segundo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BR" smtClean="0"/>
              <a:t>31/01/2013</a:t>
            </a:r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BR" smtClean="0"/>
              <a:t>DESIG/DISIB</a:t>
            </a:r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60ADEC-B5DB-4133-BDCD-AF02C3D6846A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t-BR" smtClean="0">
                <a:solidFill>
                  <a:prstClr val="black">
                    <a:tint val="75000"/>
                  </a:prstClr>
                </a:solidFill>
              </a:rPr>
              <a:t>31/01/2013</a:t>
            </a:r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>
                <a:solidFill>
                  <a:prstClr val="black">
                    <a:tint val="75000"/>
                  </a:prstClr>
                </a:solidFill>
              </a:rPr>
              <a:t>DESIG/DISIB</a:t>
            </a:r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CC2D2-2D0F-43BE-A9D2-6C15558D6331}" type="slidenum">
              <a:rPr lang="pt-BR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481682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95349" y="6354472"/>
            <a:ext cx="2844800" cy="365125"/>
          </a:xfrm>
        </p:spPr>
        <p:txBody>
          <a:bodyPr/>
          <a:lstStyle>
            <a:lvl1pPr algn="ctr">
              <a:defRPr/>
            </a:lvl1pPr>
          </a:lstStyle>
          <a:p>
            <a:r>
              <a:rPr lang="pt-BR" smtClean="0">
                <a:solidFill>
                  <a:prstClr val="black">
                    <a:tint val="75000"/>
                  </a:prstClr>
                </a:solidFill>
              </a:rPr>
              <a:t>31/01/2013</a:t>
            </a:r>
            <a:endParaRPr lang="pt-B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795040" y="6356351"/>
            <a:ext cx="2708672" cy="365125"/>
          </a:xfrm>
        </p:spPr>
        <p:txBody>
          <a:bodyPr/>
          <a:lstStyle>
            <a:lvl1pPr algn="l">
              <a:defRPr sz="800" b="1"/>
            </a:lvl1pPr>
          </a:lstStyle>
          <a:p>
            <a:r>
              <a:rPr lang="pt-BR" smtClean="0">
                <a:solidFill>
                  <a:prstClr val="black">
                    <a:tint val="75000"/>
                  </a:prstClr>
                </a:solidFill>
              </a:rPr>
              <a:t>DESIG/DISIB</a:t>
            </a:r>
            <a:endParaRPr lang="pt-B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000"/>
            </a:lvl1pPr>
          </a:lstStyle>
          <a:p>
            <a:fld id="{4DCCC2D2-2D0F-43BE-A9D2-6C15558D6331}" type="slidenum">
              <a:rPr lang="pt-BR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pt-B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5362" name="Rectangle 2"/>
          <p:cNvSpPr>
            <a:spLocks noChangeArrowheads="1"/>
          </p:cNvSpPr>
          <p:nvPr userDrawn="1"/>
        </p:nvSpPr>
        <p:spPr bwMode="auto">
          <a:xfrm>
            <a:off x="0" y="-184666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t-BR"/>
          </a:p>
        </p:txBody>
      </p:sp>
      <p:pic>
        <p:nvPicPr>
          <p:cNvPr id="15364" name="Picture 4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6856" y="6403100"/>
            <a:ext cx="397285" cy="2880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Retângulo 10"/>
          <p:cNvSpPr/>
          <p:nvPr userDrawn="1"/>
        </p:nvSpPr>
        <p:spPr>
          <a:xfrm>
            <a:off x="9744405" y="188640"/>
            <a:ext cx="2112235" cy="216024"/>
          </a:xfrm>
          <a:prstGeom prst="rect">
            <a:avLst/>
          </a:prstGeom>
          <a:noFill/>
          <a:ln w="127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pt-BR" sz="800" b="1" dirty="0" smtClean="0">
                <a:solidFill>
                  <a:schemeClr val="bg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Draft – para discussão interna</a:t>
            </a:r>
            <a:endParaRPr lang="pt-BR" sz="800" b="1" dirty="0">
              <a:solidFill>
                <a:schemeClr val="bg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623392" y="2132858"/>
            <a:ext cx="7872875" cy="2592287"/>
          </a:xfrm>
        </p:spPr>
        <p:txBody>
          <a:bodyPr/>
          <a:lstStyle>
            <a:lvl1pPr marL="0" indent="0"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buNone/>
              <a:defRPr sz="2000" b="1">
                <a:solidFill>
                  <a:schemeClr val="bg1"/>
                </a:solidFill>
              </a:defRPr>
            </a:lvl2pPr>
            <a:lvl3pPr marL="0" indent="0">
              <a:buNone/>
              <a:defRPr>
                <a:solidFill>
                  <a:schemeClr val="bg1"/>
                </a:solidFill>
              </a:defRPr>
            </a:lvl3pPr>
            <a:lvl4pPr marL="0" indent="0">
              <a:buNone/>
              <a:defRPr>
                <a:solidFill>
                  <a:schemeClr val="bg1"/>
                </a:solidFill>
              </a:defRPr>
            </a:lvl4pPr>
            <a:lvl5pPr marL="0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pt-BR" dirty="0" smtClean="0"/>
              <a:t>Clique para editar os estilos do texto mestre</a:t>
            </a:r>
          </a:p>
          <a:p>
            <a:pPr lvl="1"/>
            <a:endParaRPr lang="pt-BR" dirty="0" smtClean="0"/>
          </a:p>
          <a:p>
            <a:pPr lvl="1"/>
            <a:r>
              <a:rPr lang="pt-BR" dirty="0" smtClean="0"/>
              <a:t>Segundo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BR" smtClean="0">
                <a:solidFill>
                  <a:prstClr val="black">
                    <a:tint val="75000"/>
                  </a:prstClr>
                </a:solidFill>
              </a:rPr>
              <a:t>31/01/2013</a:t>
            </a:r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BR" smtClean="0">
                <a:solidFill>
                  <a:prstClr val="black">
                    <a:tint val="75000"/>
                  </a:prstClr>
                </a:solidFill>
              </a:rPr>
              <a:t>DESIG/DISIB</a:t>
            </a:r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60ADEC-B5DB-4133-BDCD-AF02C3D6846A}" type="slidenum">
              <a:rPr lang="pt-B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85875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778098"/>
          </a:xfrm>
        </p:spPr>
        <p:txBody>
          <a:bodyPr>
            <a:normAutofit/>
          </a:bodyPr>
          <a:lstStyle>
            <a:lvl1pPr>
              <a:defRPr sz="2400" b="1">
                <a:solidFill>
                  <a:schemeClr val="bg1"/>
                </a:solidFill>
              </a:defRPr>
            </a:lvl1pPr>
          </a:lstStyle>
          <a:p>
            <a:r>
              <a:rPr lang="pt-BR" smtClean="0"/>
              <a:t>Clique para editar o estilo do título mestre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609600" y="1268760"/>
            <a:ext cx="10972800" cy="4857403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</a:defRPr>
            </a:lvl1pPr>
            <a:lvl2pPr>
              <a:defRPr sz="2000">
                <a:solidFill>
                  <a:schemeClr val="bg1"/>
                </a:solidFill>
              </a:defRPr>
            </a:lvl2pPr>
            <a:lvl3pPr>
              <a:defRPr sz="2000">
                <a:solidFill>
                  <a:schemeClr val="bg1"/>
                </a:solidFill>
              </a:defRPr>
            </a:lvl3pPr>
            <a:lvl4pPr>
              <a:defRPr sz="2000">
                <a:solidFill>
                  <a:schemeClr val="bg1"/>
                </a:solidFill>
              </a:defRPr>
            </a:lvl4pPr>
            <a:lvl5pPr>
              <a:defRPr sz="2000">
                <a:solidFill>
                  <a:schemeClr val="bg1"/>
                </a:solidFill>
              </a:defRPr>
            </a:lvl5pPr>
          </a:lstStyle>
          <a:p>
            <a:pPr lvl="0"/>
            <a:r>
              <a:rPr lang="pt-BR" dirty="0" smtClean="0"/>
              <a:t>Clique para editar os estilos do texto mestre</a:t>
            </a:r>
          </a:p>
          <a:p>
            <a:pPr lvl="1"/>
            <a:r>
              <a:rPr lang="pt-BR" dirty="0" smtClean="0"/>
              <a:t>Segundo nível</a:t>
            </a:r>
          </a:p>
          <a:p>
            <a:pPr lvl="2"/>
            <a:r>
              <a:rPr lang="pt-BR" dirty="0" smtClean="0"/>
              <a:t>Terceiro nível</a:t>
            </a:r>
          </a:p>
          <a:p>
            <a:pPr lvl="3"/>
            <a:r>
              <a:rPr lang="pt-BR" dirty="0" smtClean="0"/>
              <a:t>Quarto nível</a:t>
            </a:r>
          </a:p>
          <a:p>
            <a:pPr lvl="4"/>
            <a:r>
              <a:rPr lang="pt-BR" dirty="0" smtClean="0"/>
              <a:t>Quinto nível</a:t>
            </a:r>
            <a:endParaRPr lang="pt-BR" dirty="0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BR" smtClean="0"/>
              <a:t>31/01/2013</a:t>
            </a:r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BR" smtClean="0"/>
              <a:t>DESIG/DISIB</a:t>
            </a:r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6F64E7-AD4F-4897-B78E-100658C03951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850106"/>
          </a:xfrm>
        </p:spPr>
        <p:txBody>
          <a:bodyPr>
            <a:normAutofit/>
          </a:bodyPr>
          <a:lstStyle>
            <a:lvl1pPr>
              <a:defRPr sz="2400" b="1">
                <a:solidFill>
                  <a:schemeClr val="bg1"/>
                </a:solidFill>
              </a:defRPr>
            </a:lvl1pPr>
          </a:lstStyle>
          <a:p>
            <a:r>
              <a:rPr lang="pt-BR" smtClean="0"/>
              <a:t>Clique para editar o estilo do título mestre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>
            <a:normAutofit/>
          </a:bodyPr>
          <a:lstStyle>
            <a:lvl1pPr>
              <a:defRPr sz="180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  <a:lvl4pPr>
              <a:defRPr sz="1800">
                <a:solidFill>
                  <a:schemeClr val="bg1"/>
                </a:solidFill>
              </a:defRPr>
            </a:lvl4pPr>
            <a:lvl5pPr>
              <a:defRPr sz="1800">
                <a:solidFill>
                  <a:schemeClr val="bg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dirty="0" smtClean="0"/>
              <a:t>Clique para editar os estilos do texto mestre</a:t>
            </a:r>
          </a:p>
          <a:p>
            <a:pPr lvl="1"/>
            <a:r>
              <a:rPr lang="pt-BR" dirty="0" smtClean="0"/>
              <a:t>Segundo nível</a:t>
            </a:r>
          </a:p>
          <a:p>
            <a:pPr lvl="2"/>
            <a:r>
              <a:rPr lang="pt-BR" dirty="0" smtClean="0"/>
              <a:t>Terceiro nível</a:t>
            </a:r>
          </a:p>
          <a:p>
            <a:pPr lvl="3"/>
            <a:r>
              <a:rPr lang="pt-BR" dirty="0" smtClean="0"/>
              <a:t>Quarto nível</a:t>
            </a:r>
          </a:p>
          <a:p>
            <a:pPr lvl="4"/>
            <a:r>
              <a:rPr lang="pt-BR" dirty="0" smtClean="0"/>
              <a:t>Quinto nível</a:t>
            </a:r>
            <a:endParaRPr lang="pt-BR" dirty="0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>
            <a:normAutofit/>
          </a:bodyPr>
          <a:lstStyle>
            <a:lvl1pPr>
              <a:defRPr sz="180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  <a:lvl4pPr>
              <a:defRPr sz="1800">
                <a:solidFill>
                  <a:schemeClr val="bg1"/>
                </a:solidFill>
              </a:defRPr>
            </a:lvl4pPr>
            <a:lvl5pPr>
              <a:defRPr sz="1800">
                <a:solidFill>
                  <a:schemeClr val="bg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dirty="0" smtClean="0"/>
              <a:t>Clique para editar os estilos do texto mestre</a:t>
            </a:r>
          </a:p>
          <a:p>
            <a:pPr lvl="1"/>
            <a:r>
              <a:rPr lang="pt-BR" dirty="0" smtClean="0"/>
              <a:t>Segundo nível</a:t>
            </a:r>
          </a:p>
          <a:p>
            <a:pPr lvl="2"/>
            <a:r>
              <a:rPr lang="pt-BR" dirty="0" smtClean="0"/>
              <a:t>Terceiro nível</a:t>
            </a:r>
          </a:p>
          <a:p>
            <a:pPr lvl="3"/>
            <a:r>
              <a:rPr lang="pt-BR" dirty="0" smtClean="0"/>
              <a:t>Quarto nível</a:t>
            </a:r>
          </a:p>
          <a:p>
            <a:pPr lvl="4"/>
            <a:r>
              <a:rPr lang="pt-BR" dirty="0" smtClean="0"/>
              <a:t>Quinto nível</a:t>
            </a:r>
            <a:endParaRPr lang="pt-BR" dirty="0"/>
          </a:p>
        </p:txBody>
      </p:sp>
      <p:sp>
        <p:nvSpPr>
          <p:cNvPr id="5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BR" smtClean="0"/>
              <a:t>31/01/2013</a:t>
            </a:r>
            <a:endParaRPr lang="pt-BR"/>
          </a:p>
        </p:txBody>
      </p:sp>
      <p:sp>
        <p:nvSpPr>
          <p:cNvPr id="6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BR" smtClean="0"/>
              <a:t>DESIG/DISIB</a:t>
            </a:r>
            <a:endParaRPr lang="pt-BR"/>
          </a:p>
        </p:txBody>
      </p:sp>
      <p:sp>
        <p:nvSpPr>
          <p:cNvPr id="7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0243CA-5599-4AA4-BA88-2B201905D10C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778098"/>
          </a:xfrm>
        </p:spPr>
        <p:txBody>
          <a:bodyPr>
            <a:normAutofit/>
          </a:bodyPr>
          <a:lstStyle>
            <a:lvl1pPr>
              <a:defRPr sz="2400" b="1">
                <a:solidFill>
                  <a:schemeClr val="bg1"/>
                </a:solidFill>
              </a:defRPr>
            </a:lvl1pPr>
          </a:lstStyle>
          <a:p>
            <a:r>
              <a:rPr lang="pt-BR" smtClean="0"/>
              <a:t>Clique para editar o estilo do título mestre</a:t>
            </a:r>
            <a:endParaRPr lang="pt-BR" dirty="0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609600" y="1412776"/>
            <a:ext cx="5386917" cy="639762"/>
          </a:xfrm>
        </p:spPr>
        <p:txBody>
          <a:bodyPr anchor="b">
            <a:noAutofit/>
          </a:bodyPr>
          <a:lstStyle>
            <a:lvl1pPr marL="0" indent="0">
              <a:buNone/>
              <a:defRPr sz="18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dirty="0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>
            <a:normAutofit/>
          </a:bodyPr>
          <a:lstStyle>
            <a:lvl1pPr>
              <a:defRPr sz="1600">
                <a:solidFill>
                  <a:schemeClr val="bg1"/>
                </a:solidFill>
              </a:defRPr>
            </a:lvl1pPr>
            <a:lvl2pPr>
              <a:defRPr sz="1600">
                <a:solidFill>
                  <a:schemeClr val="bg1"/>
                </a:solidFill>
              </a:defRPr>
            </a:lvl2pPr>
            <a:lvl3pPr>
              <a:defRPr sz="1600">
                <a:solidFill>
                  <a:schemeClr val="bg1"/>
                </a:solidFill>
              </a:defRPr>
            </a:lvl3pPr>
            <a:lvl4pPr>
              <a:defRPr sz="1600">
                <a:solidFill>
                  <a:schemeClr val="bg1"/>
                </a:solidFill>
              </a:defRPr>
            </a:lvl4pPr>
            <a:lvl5pPr>
              <a:defRPr sz="1600">
                <a:solidFill>
                  <a:schemeClr val="bg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dirty="0" smtClean="0"/>
              <a:t>Clique para editar os estilos do texto mestre</a:t>
            </a:r>
          </a:p>
          <a:p>
            <a:pPr lvl="1"/>
            <a:r>
              <a:rPr lang="pt-BR" dirty="0" smtClean="0"/>
              <a:t>Segundo nível</a:t>
            </a:r>
          </a:p>
          <a:p>
            <a:pPr lvl="2"/>
            <a:r>
              <a:rPr lang="pt-BR" dirty="0" smtClean="0"/>
              <a:t>Terceiro nível</a:t>
            </a:r>
          </a:p>
          <a:p>
            <a:pPr lvl="3"/>
            <a:r>
              <a:rPr lang="pt-BR" dirty="0" smtClean="0"/>
              <a:t>Quarto nível</a:t>
            </a:r>
          </a:p>
          <a:p>
            <a:pPr lvl="4"/>
            <a:r>
              <a:rPr lang="pt-BR" dirty="0" smtClean="0"/>
              <a:t>Quinto nível</a:t>
            </a:r>
            <a:endParaRPr lang="pt-BR" dirty="0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6193368" y="1412776"/>
            <a:ext cx="5389033" cy="639762"/>
          </a:xfrm>
        </p:spPr>
        <p:txBody>
          <a:bodyPr anchor="b">
            <a:noAutofit/>
          </a:bodyPr>
          <a:lstStyle>
            <a:lvl1pPr marL="0" indent="0">
              <a:buNone/>
              <a:defRPr sz="18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dirty="0" smtClean="0"/>
              <a:t>Clique para editar os estilos do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>
            <a:normAutofit/>
          </a:bodyPr>
          <a:lstStyle>
            <a:lvl1pPr>
              <a:defRPr sz="1600">
                <a:solidFill>
                  <a:schemeClr val="bg1"/>
                </a:solidFill>
              </a:defRPr>
            </a:lvl1pPr>
            <a:lvl2pPr>
              <a:defRPr sz="1600">
                <a:solidFill>
                  <a:schemeClr val="bg1"/>
                </a:solidFill>
              </a:defRPr>
            </a:lvl2pPr>
            <a:lvl3pPr>
              <a:defRPr sz="1600">
                <a:solidFill>
                  <a:schemeClr val="bg1"/>
                </a:solidFill>
              </a:defRPr>
            </a:lvl3pPr>
            <a:lvl4pPr>
              <a:defRPr sz="1600">
                <a:solidFill>
                  <a:schemeClr val="bg1"/>
                </a:solidFill>
              </a:defRPr>
            </a:lvl4pPr>
            <a:lvl5pPr>
              <a:defRPr sz="1600">
                <a:solidFill>
                  <a:schemeClr val="bg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dirty="0" smtClean="0"/>
              <a:t>Clique para editar os estilos do texto mestre</a:t>
            </a:r>
          </a:p>
          <a:p>
            <a:pPr lvl="1"/>
            <a:r>
              <a:rPr lang="pt-BR" dirty="0" smtClean="0"/>
              <a:t>Segundo nível</a:t>
            </a:r>
          </a:p>
          <a:p>
            <a:pPr lvl="2"/>
            <a:r>
              <a:rPr lang="pt-BR" dirty="0" smtClean="0"/>
              <a:t>Terceiro nível</a:t>
            </a:r>
          </a:p>
          <a:p>
            <a:pPr lvl="3"/>
            <a:r>
              <a:rPr lang="pt-BR" dirty="0" smtClean="0"/>
              <a:t>Quarto nível</a:t>
            </a:r>
          </a:p>
          <a:p>
            <a:pPr lvl="4"/>
            <a:r>
              <a:rPr lang="pt-BR" dirty="0" smtClean="0"/>
              <a:t>Quinto nível</a:t>
            </a:r>
            <a:endParaRPr lang="pt-BR" dirty="0"/>
          </a:p>
        </p:txBody>
      </p:sp>
      <p:sp>
        <p:nvSpPr>
          <p:cNvPr id="7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BR" smtClean="0"/>
              <a:t>31/01/2013</a:t>
            </a:r>
            <a:endParaRPr lang="pt-BR"/>
          </a:p>
        </p:txBody>
      </p:sp>
      <p:sp>
        <p:nvSpPr>
          <p:cNvPr id="8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BR" smtClean="0"/>
              <a:t>DESIG/DISIB</a:t>
            </a:r>
            <a:endParaRPr lang="pt-BR"/>
          </a:p>
        </p:txBody>
      </p:sp>
      <p:sp>
        <p:nvSpPr>
          <p:cNvPr id="9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BC6655-E704-4F46-B39A-FD7FDC9A0A9B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778098"/>
          </a:xfrm>
        </p:spPr>
        <p:txBody>
          <a:bodyPr>
            <a:normAutofit/>
          </a:bodyPr>
          <a:lstStyle>
            <a:lvl1pPr>
              <a:defRPr sz="2400" b="1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r>
              <a:rPr lang="pt-BR" smtClean="0"/>
              <a:t>Clique para editar o estilo do título mestre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609600" y="1340768"/>
            <a:ext cx="10972800" cy="478539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pt-BR" dirty="0" smtClean="0"/>
              <a:t>Clique para editar os estilos do texto mestre</a:t>
            </a:r>
          </a:p>
          <a:p>
            <a:pPr lvl="1"/>
            <a:r>
              <a:rPr lang="pt-BR" dirty="0" smtClean="0"/>
              <a:t>Segundo nível</a:t>
            </a:r>
          </a:p>
          <a:p>
            <a:pPr lvl="2"/>
            <a:r>
              <a:rPr lang="pt-BR" dirty="0" smtClean="0"/>
              <a:t>Terceiro nível</a:t>
            </a:r>
          </a:p>
          <a:p>
            <a:pPr lvl="3"/>
            <a:r>
              <a:rPr lang="pt-BR" dirty="0" smtClean="0"/>
              <a:t>Quarto nível</a:t>
            </a:r>
          </a:p>
          <a:p>
            <a:pPr lvl="4"/>
            <a:r>
              <a:rPr lang="pt-BR" dirty="0" smtClean="0"/>
              <a:t>Quinto nível</a:t>
            </a:r>
            <a:endParaRPr lang="pt-BR" dirty="0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BR" smtClean="0"/>
              <a:t>31/01/2013</a:t>
            </a:r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BR" smtClean="0"/>
              <a:t>DESIG/DISIB</a:t>
            </a:r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B0CAA4-2C80-4A80-BD2F-EC5D6B69BD71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778098"/>
          </a:xfrm>
        </p:spPr>
        <p:txBody>
          <a:bodyPr>
            <a:normAutofit/>
          </a:bodyPr>
          <a:lstStyle>
            <a:lvl1pPr>
              <a:defRPr sz="2400" b="1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r>
              <a:rPr lang="pt-BR" smtClean="0"/>
              <a:t>Clique para editar o estilo do título mestre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609600" y="1412777"/>
            <a:ext cx="5384800" cy="4713387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dirty="0" smtClean="0"/>
              <a:t>Clique para editar os estilos do texto mestre</a:t>
            </a:r>
          </a:p>
          <a:p>
            <a:pPr lvl="1"/>
            <a:r>
              <a:rPr lang="pt-BR" dirty="0" smtClean="0"/>
              <a:t>Segundo nível</a:t>
            </a:r>
          </a:p>
          <a:p>
            <a:pPr lvl="2"/>
            <a:r>
              <a:rPr lang="pt-BR" dirty="0" smtClean="0"/>
              <a:t>Terceiro nível</a:t>
            </a:r>
          </a:p>
          <a:p>
            <a:pPr lvl="3"/>
            <a:r>
              <a:rPr lang="pt-BR" dirty="0" smtClean="0"/>
              <a:t>Quarto nível</a:t>
            </a:r>
          </a:p>
          <a:p>
            <a:pPr lvl="4"/>
            <a:r>
              <a:rPr lang="pt-BR" dirty="0" smtClean="0"/>
              <a:t>Quinto nível</a:t>
            </a:r>
            <a:endParaRPr lang="pt-BR" dirty="0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6197600" y="1412777"/>
            <a:ext cx="5384800" cy="4713387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dirty="0" smtClean="0"/>
              <a:t>Clique para editar os estilos do texto mestre</a:t>
            </a:r>
          </a:p>
          <a:p>
            <a:pPr lvl="1"/>
            <a:r>
              <a:rPr lang="pt-BR" dirty="0" smtClean="0"/>
              <a:t>Segundo nível</a:t>
            </a:r>
          </a:p>
          <a:p>
            <a:pPr lvl="2"/>
            <a:r>
              <a:rPr lang="pt-BR" dirty="0" smtClean="0"/>
              <a:t>Terceiro nível</a:t>
            </a:r>
          </a:p>
          <a:p>
            <a:pPr lvl="3"/>
            <a:r>
              <a:rPr lang="pt-BR" dirty="0" smtClean="0"/>
              <a:t>Quarto nível</a:t>
            </a:r>
          </a:p>
          <a:p>
            <a:pPr lvl="4"/>
            <a:r>
              <a:rPr lang="pt-BR" dirty="0" smtClean="0"/>
              <a:t>Quinto nível</a:t>
            </a:r>
            <a:endParaRPr lang="pt-BR" dirty="0"/>
          </a:p>
        </p:txBody>
      </p:sp>
      <p:sp>
        <p:nvSpPr>
          <p:cNvPr id="5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BR" smtClean="0"/>
              <a:t>31/01/2013</a:t>
            </a:r>
            <a:endParaRPr lang="pt-BR"/>
          </a:p>
        </p:txBody>
      </p:sp>
      <p:sp>
        <p:nvSpPr>
          <p:cNvPr id="6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BR" smtClean="0"/>
              <a:t>DESIG/DISIB</a:t>
            </a:r>
            <a:endParaRPr lang="pt-BR"/>
          </a:p>
        </p:txBody>
      </p:sp>
      <p:sp>
        <p:nvSpPr>
          <p:cNvPr id="7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70857D-9185-4E51-8DF7-FC01FFD7203E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778098"/>
          </a:xfrm>
        </p:spPr>
        <p:txBody>
          <a:bodyPr>
            <a:normAutofit/>
          </a:bodyPr>
          <a:lstStyle>
            <a:lvl1pPr>
              <a:defRPr sz="2400" b="1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r>
              <a:rPr lang="pt-BR" smtClean="0"/>
              <a:t>Clique para editar o estilo do título mestre</a:t>
            </a:r>
            <a:endParaRPr lang="pt-BR" dirty="0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609600" y="1349078"/>
            <a:ext cx="5386917" cy="639762"/>
          </a:xfrm>
        </p:spPr>
        <p:txBody>
          <a:bodyPr anchor="b">
            <a:noAutofit/>
          </a:bodyPr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dirty="0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dirty="0" smtClean="0"/>
              <a:t>Clique para editar os estilos do texto mestre</a:t>
            </a:r>
          </a:p>
          <a:p>
            <a:pPr lvl="1"/>
            <a:r>
              <a:rPr lang="pt-BR" dirty="0" smtClean="0"/>
              <a:t>Segundo nível</a:t>
            </a:r>
          </a:p>
          <a:p>
            <a:pPr lvl="2"/>
            <a:r>
              <a:rPr lang="pt-BR" dirty="0" smtClean="0"/>
              <a:t>Terceiro nível</a:t>
            </a:r>
          </a:p>
          <a:p>
            <a:pPr lvl="3"/>
            <a:r>
              <a:rPr lang="pt-BR" dirty="0" smtClean="0"/>
              <a:t>Quarto nível</a:t>
            </a:r>
          </a:p>
          <a:p>
            <a:pPr lvl="4"/>
            <a:r>
              <a:rPr lang="pt-BR" dirty="0" smtClean="0"/>
              <a:t>Quinto nível</a:t>
            </a:r>
            <a:endParaRPr lang="pt-BR" dirty="0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6193368" y="1340768"/>
            <a:ext cx="5389033" cy="639762"/>
          </a:xfrm>
        </p:spPr>
        <p:txBody>
          <a:bodyPr anchor="b">
            <a:noAutofit/>
          </a:bodyPr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dirty="0" smtClean="0"/>
              <a:t>Clique para editar os estilos do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dirty="0" smtClean="0"/>
              <a:t>Clique para editar os estilos do texto mestre</a:t>
            </a:r>
          </a:p>
          <a:p>
            <a:pPr lvl="1"/>
            <a:r>
              <a:rPr lang="pt-BR" dirty="0" smtClean="0"/>
              <a:t>Segundo nível</a:t>
            </a:r>
          </a:p>
          <a:p>
            <a:pPr lvl="2"/>
            <a:r>
              <a:rPr lang="pt-BR" dirty="0" smtClean="0"/>
              <a:t>Terceiro nível</a:t>
            </a:r>
          </a:p>
          <a:p>
            <a:pPr lvl="3"/>
            <a:r>
              <a:rPr lang="pt-BR" dirty="0" smtClean="0"/>
              <a:t>Quarto nível</a:t>
            </a:r>
          </a:p>
          <a:p>
            <a:pPr lvl="4"/>
            <a:r>
              <a:rPr lang="pt-BR" dirty="0" smtClean="0"/>
              <a:t>Quinto nível</a:t>
            </a:r>
            <a:endParaRPr lang="pt-BR" dirty="0"/>
          </a:p>
        </p:txBody>
      </p:sp>
      <p:sp>
        <p:nvSpPr>
          <p:cNvPr id="7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BR" smtClean="0"/>
              <a:t>31/01/2013</a:t>
            </a:r>
            <a:endParaRPr lang="pt-BR"/>
          </a:p>
        </p:txBody>
      </p:sp>
      <p:sp>
        <p:nvSpPr>
          <p:cNvPr id="8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BR" smtClean="0"/>
              <a:t>DESIG/DISIB</a:t>
            </a:r>
            <a:endParaRPr lang="pt-BR"/>
          </a:p>
        </p:txBody>
      </p:sp>
      <p:sp>
        <p:nvSpPr>
          <p:cNvPr id="9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63068B-8760-46FB-A76D-683053E926A1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623392" y="2132858"/>
            <a:ext cx="7872875" cy="2592287"/>
          </a:xfrm>
        </p:spPr>
        <p:txBody>
          <a:bodyPr/>
          <a:lstStyle>
            <a:lvl1pPr marL="0" indent="0"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buNone/>
              <a:defRPr sz="2000" b="1">
                <a:solidFill>
                  <a:schemeClr val="bg1"/>
                </a:solidFill>
              </a:defRPr>
            </a:lvl2pPr>
            <a:lvl3pPr marL="0" indent="0">
              <a:buNone/>
              <a:defRPr>
                <a:solidFill>
                  <a:schemeClr val="bg1"/>
                </a:solidFill>
              </a:defRPr>
            </a:lvl3pPr>
            <a:lvl4pPr marL="0" indent="0">
              <a:buNone/>
              <a:defRPr>
                <a:solidFill>
                  <a:schemeClr val="bg1"/>
                </a:solidFill>
              </a:defRPr>
            </a:lvl4pPr>
            <a:lvl5pPr marL="0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pt-BR" dirty="0" smtClean="0"/>
              <a:t>Clique para editar os estilos do texto mestre</a:t>
            </a:r>
          </a:p>
          <a:p>
            <a:pPr lvl="1"/>
            <a:endParaRPr lang="pt-BR" dirty="0" smtClean="0"/>
          </a:p>
          <a:p>
            <a:pPr lvl="1"/>
            <a:r>
              <a:rPr lang="pt-BR" dirty="0" smtClean="0"/>
              <a:t>Segundo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BR" smtClean="0">
                <a:solidFill>
                  <a:srgbClr val="000000">
                    <a:tint val="75000"/>
                  </a:srgbClr>
                </a:solidFill>
              </a:rPr>
              <a:t>31/01/2013</a:t>
            </a:r>
            <a:endParaRPr lang="pt-BR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BR" smtClean="0">
                <a:solidFill>
                  <a:srgbClr val="000000">
                    <a:tint val="75000"/>
                  </a:srgbClr>
                </a:solidFill>
              </a:rPr>
              <a:t>DESIG/DISIB</a:t>
            </a:r>
            <a:endParaRPr lang="pt-BR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60ADEC-B5DB-4133-BDCD-AF02C3D6846A}" type="slidenum">
              <a:rPr lang="pt-BR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‹nº›</a:t>
            </a:fld>
            <a:endParaRPr lang="pt-BR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4904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3.jpeg"/><Relationship Id="rId4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.jpeg"/><Relationship Id="rId4" Type="http://schemas.openxmlformats.org/officeDocument/2006/relationships/theme" Target="../theme/theme4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theme" Target="../theme/theme5.xml"/><Relationship Id="rId1" Type="http://schemas.openxmlformats.org/officeDocument/2006/relationships/slideLayout" Target="../slideLayouts/slideLayout9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.xml"/><Relationship Id="rId13" Type="http://schemas.openxmlformats.org/officeDocument/2006/relationships/theme" Target="../theme/theme6.xml"/><Relationship Id="rId3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6.xml"/><Relationship Id="rId12" Type="http://schemas.openxmlformats.org/officeDocument/2006/relationships/slideLayout" Target="../slideLayouts/slideLayout21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11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4.xml"/><Relationship Id="rId10" Type="http://schemas.openxmlformats.org/officeDocument/2006/relationships/slideLayout" Target="../slideLayouts/slideLayout19.xml"/><Relationship Id="rId4" Type="http://schemas.openxmlformats.org/officeDocument/2006/relationships/slideLayout" Target="../slideLayouts/slideLayout13.xml"/><Relationship Id="rId9" Type="http://schemas.openxmlformats.org/officeDocument/2006/relationships/slideLayout" Target="../slideLayouts/slideLayout18.xml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theme" Target="../theme/theme7.xml"/><Relationship Id="rId1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Espaço Reservado para Texto 2"/>
          <p:cNvSpPr>
            <a:spLocks noGrp="1"/>
          </p:cNvSpPr>
          <p:nvPr>
            <p:ph type="body" idx="1"/>
          </p:nvPr>
        </p:nvSpPr>
        <p:spPr bwMode="auto">
          <a:xfrm>
            <a:off x="609600" y="2060575"/>
            <a:ext cx="8079317" cy="273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pt-BR" smtClean="0"/>
              <a:t>31/01/2013</a:t>
            </a:r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pt-BR" smtClean="0"/>
              <a:t>DESIG/DISIB</a:t>
            </a:r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B9C68B1C-FC10-4646-8663-21ECDB8F9180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  <p:pic>
        <p:nvPicPr>
          <p:cNvPr id="1030" name="Imagem 6" descr="fundo1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algn="l" rtl="0" eaLnBrk="0" fontAlgn="base" hangingPunct="0">
        <a:spcBef>
          <a:spcPct val="20000"/>
        </a:spcBef>
        <a:spcAft>
          <a:spcPct val="0"/>
        </a:spcAft>
        <a:buFont typeface="Arial" charset="0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algn="l" rtl="0" eaLnBrk="0" fontAlgn="base" hangingPunct="0">
        <a:spcBef>
          <a:spcPct val="20000"/>
        </a:spcBef>
        <a:spcAft>
          <a:spcPct val="0"/>
        </a:spcAft>
        <a:buFont typeface="Arial" charset="0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algn="l" rtl="0" eaLnBrk="0" fontAlgn="base" hangingPunct="0">
        <a:spcBef>
          <a:spcPct val="20000"/>
        </a:spcBef>
        <a:spcAft>
          <a:spcPct val="0"/>
        </a:spcAft>
        <a:buFont typeface="Arial" charset="0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algn="l" rtl="0" eaLnBrk="0" fontAlgn="base" hangingPunct="0">
        <a:spcBef>
          <a:spcPct val="20000"/>
        </a:spcBef>
        <a:spcAft>
          <a:spcPct val="0"/>
        </a:spcAft>
        <a:buFont typeface="Arial" charset="0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algn="l" rtl="0" eaLnBrk="0" fontAlgn="base" hangingPunct="0">
        <a:spcBef>
          <a:spcPct val="20000"/>
        </a:spcBef>
        <a:spcAft>
          <a:spcPct val="0"/>
        </a:spcAft>
        <a:buFont typeface="Arial" charset="0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Espaço Reservado para Título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t-BR" smtClean="0"/>
              <a:t>Clique para editar o estilo do título mestre</a:t>
            </a:r>
          </a:p>
        </p:txBody>
      </p:sp>
      <p:sp>
        <p:nvSpPr>
          <p:cNvPr id="2051" name="Espaço Reservado para Texto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pt-BR" smtClean="0"/>
              <a:t>31/01/2013</a:t>
            </a:r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pt-BR" smtClean="0"/>
              <a:t>DESIG/DISIB</a:t>
            </a:r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3C68522-500A-4583-A535-8F6E4390BAAD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  <p:pic>
        <p:nvPicPr>
          <p:cNvPr id="2055" name="Imagem 7" descr="fundo2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Espaço Reservado para Título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t-BR" smtClean="0"/>
              <a:t>Clique para editar o estilo do título mestre</a:t>
            </a:r>
          </a:p>
        </p:txBody>
      </p:sp>
      <p:sp>
        <p:nvSpPr>
          <p:cNvPr id="3075" name="Espaço Reservado para Texto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pt-BR" smtClean="0"/>
              <a:t>31/01/2013</a:t>
            </a:r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pt-BR" smtClean="0"/>
              <a:t>DESIG/DISIB</a:t>
            </a:r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ADDEA7A9-EB87-4733-9399-F93996A25BFC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  <p:pic>
        <p:nvPicPr>
          <p:cNvPr id="3079" name="Imagem 6" descr="fundo3.jp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Espaço Reservado para Título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t-BR" smtClean="0"/>
              <a:t>Clique para editar o estilo do título mestre</a:t>
            </a:r>
          </a:p>
        </p:txBody>
      </p:sp>
      <p:sp>
        <p:nvSpPr>
          <p:cNvPr id="4099" name="Espaço Reservado para Texto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pt-BR" smtClean="0"/>
              <a:t>31/01/2013</a:t>
            </a:r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pt-BR" smtClean="0"/>
              <a:t>DESIG/DISIB</a:t>
            </a:r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BC1D707E-C496-4519-A477-25996B201ACE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  <p:pic>
        <p:nvPicPr>
          <p:cNvPr id="4103" name="Imagem 6" descr="fundo4.jp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Espaço Reservado para Título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t-BR" smtClean="0"/>
              <a:t>Clique para editar o estilo do título mestre</a:t>
            </a:r>
          </a:p>
        </p:txBody>
      </p:sp>
      <p:sp>
        <p:nvSpPr>
          <p:cNvPr id="2051" name="Espaço Reservado para Texto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pt-BR" smtClean="0">
                <a:solidFill>
                  <a:srgbClr val="000000">
                    <a:tint val="75000"/>
                  </a:srgbClr>
                </a:solidFill>
              </a:rPr>
              <a:t>31/01/2013</a:t>
            </a:r>
            <a:endParaRPr lang="pt-BR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pt-BR" smtClean="0">
                <a:solidFill>
                  <a:srgbClr val="000000">
                    <a:tint val="75000"/>
                  </a:srgbClr>
                </a:solidFill>
              </a:rPr>
              <a:t>DESIG/DISIB</a:t>
            </a:r>
            <a:endParaRPr lang="pt-BR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3C68522-500A-4583-A535-8F6E4390BAAD}" type="slidenum">
              <a:rPr lang="pt-BR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‹nº›</a:t>
            </a:fld>
            <a:endParaRPr lang="pt-BR">
              <a:solidFill>
                <a:srgbClr val="000000">
                  <a:tint val="75000"/>
                </a:srgbClr>
              </a:solidFill>
            </a:endParaRPr>
          </a:p>
        </p:txBody>
      </p:sp>
      <p:pic>
        <p:nvPicPr>
          <p:cNvPr id="2055" name="Imagem 7" descr="fundo2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5607444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6" r:id="rId1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pt-BR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31/01/2013</a:t>
            </a:r>
            <a:endParaRPr lang="pt-BR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pt-BR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DESIG/DISIB</a:t>
            </a:r>
            <a:endParaRPr lang="pt-BR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4DCCC2D2-2D0F-43BE-A9D2-6C15558D6331}" type="slidenum">
              <a:rPr lang="pt-BR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‹nº›</a:t>
            </a:fld>
            <a:endParaRPr lang="pt-BR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8953797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  <p:sldLayoutId id="2147483683" r:id="rId12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Espaço Reservado para Título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t-BR" smtClean="0"/>
              <a:t>Clique para editar o estilo do título mestre</a:t>
            </a:r>
          </a:p>
        </p:txBody>
      </p:sp>
      <p:sp>
        <p:nvSpPr>
          <p:cNvPr id="2051" name="Espaço Reservado para Texto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pt-BR" smtClean="0">
                <a:solidFill>
                  <a:prstClr val="black">
                    <a:tint val="75000"/>
                  </a:prstClr>
                </a:solidFill>
              </a:rPr>
              <a:t>31/01/2013</a:t>
            </a:r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pt-BR" smtClean="0">
                <a:solidFill>
                  <a:prstClr val="black">
                    <a:tint val="75000"/>
                  </a:prstClr>
                </a:solidFill>
              </a:rPr>
              <a:t>DESIG/DISIB</a:t>
            </a:r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3C68522-500A-4583-A535-8F6E4390BAAD}" type="slidenum">
              <a:rPr lang="pt-B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2055" name="Imagem 7" descr="fundo2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1085344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0" r:id="rId1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5.xml"/><Relationship Id="rId4" Type="http://schemas.openxmlformats.org/officeDocument/2006/relationships/chart" Target="../charts/chart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0.xm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1.xm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ooperforte.coop.br/produtos/emprestimos/forte-72/" TargetMode="Externa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10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5.xml"/><Relationship Id="rId4" Type="http://schemas.openxmlformats.org/officeDocument/2006/relationships/chart" Target="../charts/char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5.xml"/><Relationship Id="rId4" Type="http://schemas.openxmlformats.org/officeDocument/2006/relationships/chart" Target="../charts/char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ixaDeTexto 2"/>
          <p:cNvSpPr txBox="1">
            <a:spLocks noChangeArrowheads="1"/>
          </p:cNvSpPr>
          <p:nvPr/>
        </p:nvSpPr>
        <p:spPr bwMode="auto">
          <a:xfrm>
            <a:off x="839416" y="4051886"/>
            <a:ext cx="61214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pt-BR" sz="1600" b="1" dirty="0">
                <a:solidFill>
                  <a:srgbClr val="4F81BD">
                    <a:lumMod val="40000"/>
                    <a:lumOff val="60000"/>
                  </a:srgbClr>
                </a:solidFill>
                <a:latin typeface="Verdana" pitchFamily="34" charset="0"/>
              </a:rPr>
              <a:t>DESIG</a:t>
            </a:r>
          </a:p>
        </p:txBody>
      </p:sp>
      <p:sp>
        <p:nvSpPr>
          <p:cNvPr id="5" name="Espaço Reservado para Conteúdo 3"/>
          <p:cNvSpPr txBox="1">
            <a:spLocks/>
          </p:cNvSpPr>
          <p:nvPr/>
        </p:nvSpPr>
        <p:spPr bwMode="auto">
          <a:xfrm>
            <a:off x="695400" y="2276947"/>
            <a:ext cx="8209160" cy="1944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20000"/>
              </a:spcBef>
              <a:buFont typeface="Arial" charset="0"/>
              <a:buNone/>
              <a:defRPr/>
            </a:pPr>
            <a:r>
              <a:rPr lang="pt-BR" sz="3200" b="1" dirty="0">
                <a:solidFill>
                  <a:prstClr val="white"/>
                </a:solidFill>
                <a:latin typeface="Calibri"/>
              </a:rPr>
              <a:t>Consignado</a:t>
            </a:r>
          </a:p>
          <a:p>
            <a:pPr>
              <a:spcBef>
                <a:spcPct val="20000"/>
              </a:spcBef>
              <a:buFont typeface="Arial" charset="0"/>
              <a:buNone/>
              <a:defRPr/>
            </a:pPr>
            <a:endParaRPr lang="pt-BR" sz="2400" b="1" dirty="0">
              <a:solidFill>
                <a:prstClr val="white"/>
              </a:solidFill>
              <a:latin typeface="Calibri"/>
            </a:endParaRPr>
          </a:p>
          <a:p>
            <a:pPr>
              <a:spcBef>
                <a:spcPct val="20000"/>
              </a:spcBef>
              <a:buFont typeface="Arial" charset="0"/>
              <a:buNone/>
              <a:defRPr/>
            </a:pPr>
            <a:endParaRPr lang="pt-BR" sz="2400" b="1" dirty="0">
              <a:solidFill>
                <a:prstClr val="white"/>
              </a:solidFill>
              <a:latin typeface="Calibri"/>
            </a:endParaRPr>
          </a:p>
          <a:p>
            <a:pPr>
              <a:spcBef>
                <a:spcPct val="20000"/>
              </a:spcBef>
              <a:buFont typeface="Arial" charset="0"/>
              <a:buNone/>
              <a:defRPr/>
            </a:pPr>
            <a:endParaRPr lang="pt-BR" sz="2400" b="1" dirty="0">
              <a:solidFill>
                <a:prstClr val="white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923917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Rodapé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dirty="0" smtClean="0">
                <a:solidFill>
                  <a:prstClr val="black">
                    <a:tint val="75000"/>
                  </a:prstClr>
                </a:solidFill>
              </a:rPr>
              <a:t>DESIG</a:t>
            </a:r>
            <a:endParaRPr lang="pt-B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Espaço Reservado para Número de Slid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CC2D2-2D0F-43BE-A9D2-6C15558D6331}" type="slidenum">
              <a:rPr lang="pt-BR" smtClean="0">
                <a:solidFill>
                  <a:prstClr val="black">
                    <a:tint val="75000"/>
                  </a:prstClr>
                </a:solidFill>
              </a:rPr>
              <a:pPr/>
              <a:t>10</a:t>
            </a:fld>
            <a:endParaRPr lang="pt-B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>
          <a:xfrm>
            <a:off x="839416" y="370757"/>
            <a:ext cx="7992888" cy="758825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pPr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pt-BR" b="1" kern="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Carteira Consignado</a:t>
            </a:r>
          </a:p>
          <a:p>
            <a:pPr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pt-BR" sz="900" b="1" kern="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pt-BR" sz="1400" kern="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Inadimplência – Consignado Servidor Público</a:t>
            </a:r>
          </a:p>
        </p:txBody>
      </p:sp>
      <p:cxnSp>
        <p:nvCxnSpPr>
          <p:cNvPr id="9" name="Conector reto 8"/>
          <p:cNvCxnSpPr/>
          <p:nvPr/>
        </p:nvCxnSpPr>
        <p:spPr>
          <a:xfrm>
            <a:off x="335715" y="418191"/>
            <a:ext cx="0" cy="6120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ector reto 9"/>
          <p:cNvCxnSpPr/>
          <p:nvPr/>
        </p:nvCxnSpPr>
        <p:spPr>
          <a:xfrm>
            <a:off x="779338" y="418191"/>
            <a:ext cx="0" cy="6120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3"/>
          <p:cNvSpPr txBox="1">
            <a:spLocks noChangeArrowheads="1"/>
          </p:cNvSpPr>
          <p:nvPr/>
        </p:nvSpPr>
        <p:spPr>
          <a:xfrm>
            <a:off x="335360" y="331789"/>
            <a:ext cx="371971" cy="75882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3600" b="1" kern="0" dirty="0">
                <a:solidFill>
                  <a:srgbClr val="FFFFFF">
                    <a:lumMod val="50000"/>
                  </a:srgbClr>
                </a:solidFill>
                <a:latin typeface="Arial" pitchFamily="34" charset="0"/>
                <a:cs typeface="Arial" pitchFamily="34" charset="0"/>
              </a:rPr>
              <a:t>7</a:t>
            </a:r>
            <a:endParaRPr lang="pt-BR" sz="3600" b="1" kern="0" dirty="0" smtClean="0">
              <a:solidFill>
                <a:srgbClr val="FFFFFF">
                  <a:lumMod val="50000"/>
                </a:srgbClr>
              </a:solidFill>
              <a:latin typeface="Arial" pitchFamily="34" charset="0"/>
              <a:cs typeface="Arial" pitchFamily="34" charset="0"/>
            </a:endParaRPr>
          </a:p>
          <a:p>
            <a:pPr algn="l" fontAlgn="auto">
              <a:spcBef>
                <a:spcPts val="0"/>
              </a:spcBef>
              <a:spcAft>
                <a:spcPts val="0"/>
              </a:spcAft>
              <a:defRPr/>
            </a:pPr>
            <a:endParaRPr lang="pt-BR" sz="2000" kern="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6" name="Picture 18" descr="S21_Kid_06"/>
          <p:cNvPicPr>
            <a:picLocks noChangeAspect="1" noChangeArrowheads="1"/>
          </p:cNvPicPr>
          <p:nvPr/>
        </p:nvPicPr>
        <p:blipFill>
          <a:blip r:embed="rId2" cstate="print"/>
          <a:srcRect l="32225" t="67422" r="19531"/>
          <a:stretch>
            <a:fillRect/>
          </a:stretch>
        </p:blipFill>
        <p:spPr bwMode="auto">
          <a:xfrm>
            <a:off x="9091152" y="6529735"/>
            <a:ext cx="864096" cy="3282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4" name="Gráfico 1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95228927"/>
              </p:ext>
            </p:extLst>
          </p:nvPr>
        </p:nvGraphicFramePr>
        <p:xfrm>
          <a:off x="263352" y="1484784"/>
          <a:ext cx="5363855" cy="33843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5" name="Gráfico 1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85278526"/>
              </p:ext>
            </p:extLst>
          </p:nvPr>
        </p:nvGraphicFramePr>
        <p:xfrm>
          <a:off x="6096000" y="1484784"/>
          <a:ext cx="5328592" cy="33843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6" name="CaixaDeTexto 15"/>
          <p:cNvSpPr txBox="1"/>
          <p:nvPr/>
        </p:nvSpPr>
        <p:spPr>
          <a:xfrm>
            <a:off x="551860" y="5477365"/>
            <a:ext cx="1108827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pt-BR" kern="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Menor inadimplência em operações a </a:t>
            </a:r>
            <a:r>
              <a:rPr lang="pt-BR" b="1" u="sng" kern="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servidores públicos municipais</a:t>
            </a:r>
            <a:r>
              <a:rPr lang="pt-BR" sz="1600" b="1" u="sng" kern="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.</a:t>
            </a:r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496129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Rodapé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dirty="0" smtClean="0">
                <a:solidFill>
                  <a:prstClr val="black">
                    <a:tint val="75000"/>
                  </a:prstClr>
                </a:solidFill>
              </a:rPr>
              <a:t>DESIG</a:t>
            </a:r>
            <a:endParaRPr lang="pt-B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Espaço Reservado para Número de Slid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CC2D2-2D0F-43BE-A9D2-6C15558D6331}" type="slidenum">
              <a:rPr lang="pt-BR" smtClean="0">
                <a:solidFill>
                  <a:prstClr val="black">
                    <a:tint val="75000"/>
                  </a:prstClr>
                </a:solidFill>
              </a:rPr>
              <a:pPr/>
              <a:t>11</a:t>
            </a:fld>
            <a:endParaRPr lang="pt-B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>
          <a:xfrm>
            <a:off x="839416" y="370757"/>
            <a:ext cx="7992888" cy="758825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pPr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pt-BR" b="1" kern="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Carteira Consignado</a:t>
            </a:r>
          </a:p>
          <a:p>
            <a:pPr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pt-BR" sz="900" b="1" kern="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pt-BR" sz="1400" kern="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Inadimplência – Consignado </a:t>
            </a:r>
            <a:r>
              <a:rPr lang="pt-BR" sz="1400" kern="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INSS</a:t>
            </a:r>
            <a:endParaRPr lang="pt-BR" sz="1400" kern="0" dirty="0">
              <a:solidFill>
                <a:schemeClr val="tx1">
                  <a:lumMod val="95000"/>
                  <a:lumOff val="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9" name="Conector reto 8"/>
          <p:cNvCxnSpPr/>
          <p:nvPr/>
        </p:nvCxnSpPr>
        <p:spPr>
          <a:xfrm>
            <a:off x="335715" y="418191"/>
            <a:ext cx="0" cy="6120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ector reto 9"/>
          <p:cNvCxnSpPr/>
          <p:nvPr/>
        </p:nvCxnSpPr>
        <p:spPr>
          <a:xfrm>
            <a:off x="779338" y="418191"/>
            <a:ext cx="0" cy="6120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3"/>
          <p:cNvSpPr txBox="1">
            <a:spLocks noChangeArrowheads="1"/>
          </p:cNvSpPr>
          <p:nvPr/>
        </p:nvSpPr>
        <p:spPr>
          <a:xfrm>
            <a:off x="335360" y="331789"/>
            <a:ext cx="371971" cy="75882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3600" b="1" kern="0" dirty="0">
                <a:solidFill>
                  <a:srgbClr val="FFFFFF">
                    <a:lumMod val="50000"/>
                  </a:srgbClr>
                </a:solidFill>
                <a:latin typeface="Arial" pitchFamily="34" charset="0"/>
                <a:cs typeface="Arial" pitchFamily="34" charset="0"/>
              </a:rPr>
              <a:t>8</a:t>
            </a:r>
            <a:endParaRPr lang="pt-BR" sz="3600" b="1" kern="0" dirty="0" smtClean="0">
              <a:solidFill>
                <a:srgbClr val="FFFFFF">
                  <a:lumMod val="50000"/>
                </a:srgbClr>
              </a:solidFill>
              <a:latin typeface="Arial" pitchFamily="34" charset="0"/>
              <a:cs typeface="Arial" pitchFamily="34" charset="0"/>
            </a:endParaRPr>
          </a:p>
          <a:p>
            <a:pPr algn="l" fontAlgn="auto">
              <a:spcBef>
                <a:spcPts val="0"/>
              </a:spcBef>
              <a:spcAft>
                <a:spcPts val="0"/>
              </a:spcAft>
              <a:defRPr/>
            </a:pPr>
            <a:endParaRPr lang="pt-BR" sz="2000" kern="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6" name="Picture 18" descr="S21_Kid_06"/>
          <p:cNvPicPr>
            <a:picLocks noChangeAspect="1" noChangeArrowheads="1"/>
          </p:cNvPicPr>
          <p:nvPr/>
        </p:nvPicPr>
        <p:blipFill>
          <a:blip r:embed="rId2" cstate="print"/>
          <a:srcRect l="32225" t="67422" r="19531"/>
          <a:stretch>
            <a:fillRect/>
          </a:stretch>
        </p:blipFill>
        <p:spPr bwMode="auto">
          <a:xfrm>
            <a:off x="9091152" y="6529735"/>
            <a:ext cx="864096" cy="3282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CaixaDeTexto 15"/>
          <p:cNvSpPr txBox="1"/>
          <p:nvPr/>
        </p:nvSpPr>
        <p:spPr>
          <a:xfrm>
            <a:off x="7392144" y="1704791"/>
            <a:ext cx="453650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pt-BR" sz="1600" kern="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Menor inadimplência em operações concedidas por Bancos Públicos Grandes.</a:t>
            </a:r>
          </a:p>
          <a:p>
            <a:pPr algn="just"/>
            <a:endParaRPr lang="pt-BR" sz="1600" kern="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sz="1600" kern="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Instituições Financeiras </a:t>
            </a:r>
            <a:r>
              <a:rPr lang="pt-BR" sz="1600" kern="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Privadas, independente do porte, </a:t>
            </a:r>
            <a:r>
              <a:rPr lang="pt-BR" sz="1600" kern="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apresentam inadimplência convergente em ago17.</a:t>
            </a:r>
          </a:p>
        </p:txBody>
      </p:sp>
      <p:graphicFrame>
        <p:nvGraphicFramePr>
          <p:cNvPr id="12" name="Gráfico 1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04437078"/>
              </p:ext>
            </p:extLst>
          </p:nvPr>
        </p:nvGraphicFramePr>
        <p:xfrm>
          <a:off x="674936" y="1698292"/>
          <a:ext cx="6480244" cy="403410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796202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Rodapé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dirty="0" smtClean="0">
                <a:solidFill>
                  <a:prstClr val="black">
                    <a:tint val="75000"/>
                  </a:prstClr>
                </a:solidFill>
              </a:rPr>
              <a:t>DESIG</a:t>
            </a:r>
            <a:endParaRPr lang="pt-B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Espaço Reservado para Número de Slid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CC2D2-2D0F-43BE-A9D2-6C15558D6331}" type="slidenum">
              <a:rPr lang="pt-BR" smtClean="0">
                <a:solidFill>
                  <a:prstClr val="black">
                    <a:tint val="75000"/>
                  </a:prstClr>
                </a:solidFill>
              </a:rPr>
              <a:pPr/>
              <a:t>12</a:t>
            </a:fld>
            <a:endParaRPr lang="pt-B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>
          <a:xfrm>
            <a:off x="839416" y="370757"/>
            <a:ext cx="7992888" cy="758825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pPr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pt-BR" b="1" kern="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Carteira Consignado</a:t>
            </a:r>
          </a:p>
          <a:p>
            <a:pPr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pt-BR" sz="900" b="1" kern="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pt-BR" sz="1400" kern="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Perda</a:t>
            </a:r>
            <a:endParaRPr lang="pt-BR" sz="1400" kern="0" dirty="0">
              <a:solidFill>
                <a:schemeClr val="tx1">
                  <a:lumMod val="95000"/>
                  <a:lumOff val="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9" name="Conector reto 8"/>
          <p:cNvCxnSpPr/>
          <p:nvPr/>
        </p:nvCxnSpPr>
        <p:spPr>
          <a:xfrm>
            <a:off x="335715" y="418191"/>
            <a:ext cx="0" cy="6120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ector reto 9"/>
          <p:cNvCxnSpPr/>
          <p:nvPr/>
        </p:nvCxnSpPr>
        <p:spPr>
          <a:xfrm>
            <a:off x="779338" y="418191"/>
            <a:ext cx="0" cy="6120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3"/>
          <p:cNvSpPr txBox="1">
            <a:spLocks noChangeArrowheads="1"/>
          </p:cNvSpPr>
          <p:nvPr/>
        </p:nvSpPr>
        <p:spPr>
          <a:xfrm>
            <a:off x="335360" y="331789"/>
            <a:ext cx="371971" cy="75882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3600" b="1" kern="0" dirty="0">
                <a:solidFill>
                  <a:srgbClr val="FFFFFF">
                    <a:lumMod val="50000"/>
                  </a:srgbClr>
                </a:solidFill>
                <a:latin typeface="Arial" pitchFamily="34" charset="0"/>
                <a:cs typeface="Arial" pitchFamily="34" charset="0"/>
              </a:rPr>
              <a:t>9</a:t>
            </a:r>
            <a:endParaRPr lang="pt-BR" sz="3600" b="1" kern="0" dirty="0" smtClean="0">
              <a:solidFill>
                <a:srgbClr val="FFFFFF">
                  <a:lumMod val="50000"/>
                </a:srgbClr>
              </a:solidFill>
              <a:latin typeface="Arial" pitchFamily="34" charset="0"/>
              <a:cs typeface="Arial" pitchFamily="34" charset="0"/>
            </a:endParaRPr>
          </a:p>
          <a:p>
            <a:pPr algn="l" fontAlgn="auto">
              <a:spcBef>
                <a:spcPts val="0"/>
              </a:spcBef>
              <a:spcAft>
                <a:spcPts val="0"/>
              </a:spcAft>
              <a:defRPr/>
            </a:pPr>
            <a:endParaRPr lang="pt-BR" sz="2000" kern="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6" name="Picture 18" descr="S21_Kid_06"/>
          <p:cNvPicPr>
            <a:picLocks noChangeAspect="1" noChangeArrowheads="1"/>
          </p:cNvPicPr>
          <p:nvPr/>
        </p:nvPicPr>
        <p:blipFill>
          <a:blip r:embed="rId2" cstate="print"/>
          <a:srcRect l="32225" t="67422" r="19531"/>
          <a:stretch>
            <a:fillRect/>
          </a:stretch>
        </p:blipFill>
        <p:spPr bwMode="auto">
          <a:xfrm>
            <a:off x="9091152" y="6529735"/>
            <a:ext cx="864096" cy="3282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4" name="Gráfico 1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61135715"/>
              </p:ext>
            </p:extLst>
          </p:nvPr>
        </p:nvGraphicFramePr>
        <p:xfrm>
          <a:off x="335361" y="1258103"/>
          <a:ext cx="7272808" cy="440314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Retângulo 3"/>
          <p:cNvSpPr/>
          <p:nvPr/>
        </p:nvSpPr>
        <p:spPr>
          <a:xfrm>
            <a:off x="7752184" y="1594300"/>
            <a:ext cx="4248472" cy="26930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pt-BR" kern="0" dirty="0">
                <a:solidFill>
                  <a:srgbClr val="002060"/>
                </a:solidFill>
                <a:latin typeface="+mn-lt"/>
                <a:cs typeface="Arial" pitchFamily="34" charset="0"/>
              </a:rPr>
              <a:t>Apesar da inadimplência ser menor no Consignado Público, a “perda” no consignado INSS é maior</a:t>
            </a:r>
            <a:r>
              <a:rPr lang="pt-BR" kern="0" dirty="0" smtClean="0">
                <a:solidFill>
                  <a:srgbClr val="002060"/>
                </a:solidFill>
                <a:latin typeface="+mn-lt"/>
                <a:cs typeface="Arial" pitchFamily="34" charset="0"/>
              </a:rPr>
              <a:t>.</a:t>
            </a:r>
          </a:p>
          <a:p>
            <a:pPr algn="just"/>
            <a:endParaRPr lang="pt-BR" kern="0" dirty="0" smtClean="0">
              <a:solidFill>
                <a:srgbClr val="002060"/>
              </a:solidFill>
              <a:latin typeface="+mn-lt"/>
              <a:cs typeface="Arial" pitchFamily="34" charset="0"/>
            </a:endParaRPr>
          </a:p>
          <a:p>
            <a:pPr algn="just"/>
            <a:endParaRPr lang="pt-BR" sz="700" kern="0" dirty="0" smtClean="0">
              <a:solidFill>
                <a:srgbClr val="002060"/>
              </a:solidFill>
              <a:latin typeface="+mn-lt"/>
              <a:cs typeface="Arial" pitchFamily="34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pt-BR" kern="0" dirty="0" smtClean="0">
                <a:solidFill>
                  <a:srgbClr val="002060"/>
                </a:solidFill>
                <a:latin typeface="+mn-lt"/>
                <a:cs typeface="Arial" pitchFamily="34" charset="0"/>
              </a:rPr>
              <a:t>Ex.: perda de </a:t>
            </a:r>
            <a:r>
              <a:rPr lang="pt-BR" kern="0" dirty="0" err="1" smtClean="0">
                <a:solidFill>
                  <a:srgbClr val="002060"/>
                </a:solidFill>
                <a:latin typeface="+mn-lt"/>
                <a:cs typeface="Arial" pitchFamily="34" charset="0"/>
              </a:rPr>
              <a:t>jul</a:t>
            </a:r>
            <a:r>
              <a:rPr lang="pt-BR" kern="0" dirty="0" smtClean="0">
                <a:solidFill>
                  <a:srgbClr val="002060"/>
                </a:solidFill>
                <a:latin typeface="+mn-lt"/>
                <a:cs typeface="Arial" pitchFamily="34" charset="0"/>
              </a:rPr>
              <a:t>/2017 </a:t>
            </a:r>
          </a:p>
          <a:p>
            <a:pPr algn="just"/>
            <a:endParaRPr lang="pt-BR" kern="0" dirty="0" smtClean="0">
              <a:solidFill>
                <a:srgbClr val="002060"/>
              </a:solidFill>
              <a:latin typeface="+mn-lt"/>
              <a:cs typeface="Arial" pitchFamily="34" charset="0"/>
            </a:endParaRPr>
          </a:p>
          <a:p>
            <a:pPr algn="just">
              <a:tabLst>
                <a:tab pos="266700" algn="l"/>
              </a:tabLst>
            </a:pPr>
            <a:r>
              <a:rPr lang="pt-BR" kern="0" dirty="0" smtClean="0">
                <a:solidFill>
                  <a:srgbClr val="002060"/>
                </a:solidFill>
                <a:latin typeface="+mn-lt"/>
                <a:cs typeface="Arial" pitchFamily="34" charset="0"/>
              </a:rPr>
              <a:t>	= saldo baixado para prejuízo de </a:t>
            </a:r>
            <a:r>
              <a:rPr lang="pt-BR" kern="0" dirty="0" err="1" smtClean="0">
                <a:solidFill>
                  <a:srgbClr val="002060"/>
                </a:solidFill>
                <a:latin typeface="+mn-lt"/>
                <a:cs typeface="Arial" pitchFamily="34" charset="0"/>
              </a:rPr>
              <a:t>jul</a:t>
            </a:r>
            <a:r>
              <a:rPr lang="pt-BR" kern="0" dirty="0" smtClean="0">
                <a:solidFill>
                  <a:srgbClr val="002060"/>
                </a:solidFill>
                <a:latin typeface="+mn-lt"/>
                <a:cs typeface="Arial" pitchFamily="34" charset="0"/>
              </a:rPr>
              <a:t>/16 	até </a:t>
            </a:r>
            <a:r>
              <a:rPr lang="pt-BR" kern="0" dirty="0" err="1" smtClean="0">
                <a:solidFill>
                  <a:srgbClr val="002060"/>
                </a:solidFill>
                <a:latin typeface="+mn-lt"/>
                <a:cs typeface="Arial" pitchFamily="34" charset="0"/>
              </a:rPr>
              <a:t>jul</a:t>
            </a:r>
            <a:r>
              <a:rPr lang="pt-BR" kern="0" dirty="0" smtClean="0">
                <a:solidFill>
                  <a:srgbClr val="002060"/>
                </a:solidFill>
                <a:latin typeface="+mn-lt"/>
                <a:cs typeface="Arial" pitchFamily="34" charset="0"/>
              </a:rPr>
              <a:t>/17 sobre o saldo médio da 	carteira de </a:t>
            </a:r>
            <a:r>
              <a:rPr lang="pt-BR" kern="0" dirty="0" err="1" smtClean="0">
                <a:solidFill>
                  <a:srgbClr val="002060"/>
                </a:solidFill>
                <a:latin typeface="+mn-lt"/>
                <a:cs typeface="Arial" pitchFamily="34" charset="0"/>
              </a:rPr>
              <a:t>jul</a:t>
            </a:r>
            <a:r>
              <a:rPr lang="pt-BR" kern="0" dirty="0" smtClean="0">
                <a:solidFill>
                  <a:srgbClr val="002060"/>
                </a:solidFill>
                <a:latin typeface="+mn-lt"/>
                <a:cs typeface="Arial" pitchFamily="34" charset="0"/>
              </a:rPr>
              <a:t>/15 a jul16  </a:t>
            </a:r>
            <a:endParaRPr lang="pt-BR" kern="0" dirty="0">
              <a:solidFill>
                <a:srgbClr val="002060"/>
              </a:solidFill>
              <a:latin typeface="+mn-lt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88724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Rodapé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dirty="0" smtClean="0">
                <a:solidFill>
                  <a:prstClr val="black">
                    <a:tint val="75000"/>
                  </a:prstClr>
                </a:solidFill>
              </a:rPr>
              <a:t>DESIG</a:t>
            </a:r>
            <a:endParaRPr lang="pt-B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Espaço Reservado para Número de Slid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CC2D2-2D0F-43BE-A9D2-6C15558D6331}" type="slidenum">
              <a:rPr lang="pt-BR" smtClean="0">
                <a:solidFill>
                  <a:prstClr val="black">
                    <a:tint val="75000"/>
                  </a:prstClr>
                </a:solidFill>
              </a:rPr>
              <a:pPr/>
              <a:t>13</a:t>
            </a:fld>
            <a:endParaRPr lang="pt-B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>
          <a:xfrm>
            <a:off x="779338" y="350289"/>
            <a:ext cx="7992888" cy="758825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pPr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pt-BR" b="1" kern="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Carteira Consignado</a:t>
            </a:r>
          </a:p>
          <a:p>
            <a:pPr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pt-BR" sz="900" b="1" kern="0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pt-BR" sz="1400" kern="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Operações Baixadas para Prejuízo / </a:t>
            </a:r>
            <a:r>
              <a:rPr lang="pt-BR" sz="1400" kern="0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SisSobi</a:t>
            </a:r>
            <a:r>
              <a:rPr lang="pt-BR" sz="1400" kern="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endParaRPr lang="pt-BR" sz="1400" kern="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9" name="Conector reto 8"/>
          <p:cNvCxnSpPr/>
          <p:nvPr/>
        </p:nvCxnSpPr>
        <p:spPr>
          <a:xfrm>
            <a:off x="335715" y="418191"/>
            <a:ext cx="0" cy="6120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ector reto 9"/>
          <p:cNvCxnSpPr/>
          <p:nvPr/>
        </p:nvCxnSpPr>
        <p:spPr>
          <a:xfrm>
            <a:off x="779338" y="418191"/>
            <a:ext cx="0" cy="6120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3"/>
          <p:cNvSpPr txBox="1">
            <a:spLocks noChangeArrowheads="1"/>
          </p:cNvSpPr>
          <p:nvPr/>
        </p:nvSpPr>
        <p:spPr>
          <a:xfrm>
            <a:off x="233491" y="451696"/>
            <a:ext cx="648072" cy="758825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850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3600" b="1" kern="0" dirty="0" smtClean="0">
                <a:solidFill>
                  <a:srgbClr val="FFFFFF">
                    <a:lumMod val="50000"/>
                  </a:srgbClr>
                </a:solidFill>
                <a:latin typeface="Arial" pitchFamily="34" charset="0"/>
                <a:cs typeface="Arial" pitchFamily="34" charset="0"/>
              </a:rPr>
              <a:t>10</a:t>
            </a:r>
            <a:endParaRPr lang="pt-BR" sz="2000" kern="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6" name="Picture 18" descr="S21_Kid_06"/>
          <p:cNvPicPr>
            <a:picLocks noChangeAspect="1" noChangeArrowheads="1"/>
          </p:cNvPicPr>
          <p:nvPr/>
        </p:nvPicPr>
        <p:blipFill>
          <a:blip r:embed="rId2" cstate="print"/>
          <a:srcRect l="32225" t="67422" r="19531"/>
          <a:stretch>
            <a:fillRect/>
          </a:stretch>
        </p:blipFill>
        <p:spPr bwMode="auto">
          <a:xfrm>
            <a:off x="9091152" y="6529735"/>
            <a:ext cx="864096" cy="3282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CaixaDeTexto 11"/>
          <p:cNvSpPr txBox="1"/>
          <p:nvPr/>
        </p:nvSpPr>
        <p:spPr>
          <a:xfrm>
            <a:off x="640991" y="3323714"/>
            <a:ext cx="10742984" cy="33701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Courier New" panose="02070309020205020404" pitchFamily="49" charset="0"/>
              <a:buChar char="o"/>
            </a:pPr>
            <a:r>
              <a:rPr lang="pt-BR" sz="1600" kern="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As operações em prejuízo correspondem a 6% da carteira ativa, tanto para Consignado Público, quanto para consignado INSS.</a:t>
            </a:r>
          </a:p>
          <a:p>
            <a:endParaRPr lang="pt-BR" sz="1600" kern="0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pt-BR" sz="1600" kern="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O valor em prejuízo da carteira de consignado INSS com falecidos representa 41% do total, enquanto que para servidores públicos o valor representa 17%.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endParaRPr lang="pt-BR" sz="1600" kern="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pt-BR" sz="1600" kern="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As últimas safras mostram que 65% das operações baixadas para prejuízo (INSS) ocorreram em razão do óbito do aposentado ou pensionista do INSS.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endParaRPr lang="pt-BR" sz="1600" kern="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marL="285750" indent="-285750" algn="just">
              <a:buFont typeface="Courier New" panose="02070309020205020404" pitchFamily="49" charset="0"/>
              <a:buChar char="o"/>
            </a:pPr>
            <a:r>
              <a:rPr lang="pt-BR" sz="1600" kern="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Exemplo de seguro prestamista (</a:t>
            </a:r>
            <a:r>
              <a:rPr lang="pt-BR" sz="1600" kern="0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  <a:hlinkClick r:id="rId3"/>
              </a:rPr>
              <a:t>Cooperforte</a:t>
            </a:r>
            <a:r>
              <a:rPr lang="pt-BR" sz="1600" kern="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):</a:t>
            </a:r>
          </a:p>
          <a:p>
            <a:pPr lvl="1" algn="just">
              <a:spcBef>
                <a:spcPts val="300"/>
              </a:spcBef>
            </a:pPr>
            <a:r>
              <a:rPr lang="pt-BR" sz="1600" kern="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-    Até </a:t>
            </a:r>
            <a:r>
              <a:rPr lang="pt-BR" sz="1600" kern="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mutuários com 90 </a:t>
            </a:r>
            <a:r>
              <a:rPr lang="pt-BR" sz="1600" kern="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anos (taxa não muda com a idade, apenas o valor de cobertura)</a:t>
            </a:r>
            <a:endParaRPr lang="pt-BR" sz="1600" kern="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marL="742950" lvl="1" indent="-285750" algn="just">
              <a:spcBef>
                <a:spcPts val="300"/>
              </a:spcBef>
              <a:buFontTx/>
              <a:buChar char="-"/>
            </a:pPr>
            <a:r>
              <a:rPr lang="pt-BR" sz="1600" kern="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0,11497% ao </a:t>
            </a:r>
            <a:r>
              <a:rPr lang="pt-BR" sz="1600" kern="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mês </a:t>
            </a:r>
            <a:r>
              <a:rPr lang="pt-BR" sz="1600" kern="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sobre o saldo devedor do último dia útil.</a:t>
            </a:r>
          </a:p>
          <a:p>
            <a:pPr marL="742950" lvl="1" indent="-285750" algn="just">
              <a:buFontTx/>
              <a:buChar char="-"/>
            </a:pPr>
            <a:endParaRPr lang="pt-BR" sz="1600" kern="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Imagem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0990" y="1220250"/>
            <a:ext cx="11092219" cy="2007717"/>
          </a:xfrm>
          <a:prstGeom prst="rect">
            <a:avLst/>
          </a:prstGeom>
        </p:spPr>
      </p:pic>
      <p:sp>
        <p:nvSpPr>
          <p:cNvPr id="6" name="CaixaDeTexto 5"/>
          <p:cNvSpPr txBox="1"/>
          <p:nvPr/>
        </p:nvSpPr>
        <p:spPr>
          <a:xfrm>
            <a:off x="10344472" y="939837"/>
            <a:ext cx="167676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600" dirty="0" smtClean="0"/>
              <a:t>R$ milhões</a:t>
            </a:r>
            <a:endParaRPr lang="pt-BR" sz="1600" dirty="0"/>
          </a:p>
        </p:txBody>
      </p:sp>
    </p:spTree>
    <p:extLst>
      <p:ext uri="{BB962C8B-B14F-4D97-AF65-F5344CB8AC3E}">
        <p14:creationId xmlns:p14="http://schemas.microsoft.com/office/powerpoint/2010/main" val="3702536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Rodapé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dirty="0" smtClean="0">
                <a:solidFill>
                  <a:prstClr val="black">
                    <a:tint val="75000"/>
                  </a:prstClr>
                </a:solidFill>
              </a:rPr>
              <a:t>DESIG</a:t>
            </a:r>
            <a:endParaRPr lang="pt-B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Espaço Reservado para Número de Slid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CC2D2-2D0F-43BE-A9D2-6C15558D6331}" type="slidenum">
              <a:rPr lang="pt-BR" smtClean="0">
                <a:solidFill>
                  <a:prstClr val="black">
                    <a:tint val="75000"/>
                  </a:prstClr>
                </a:solidFill>
              </a:rPr>
              <a:pPr/>
              <a:t>14</a:t>
            </a:fld>
            <a:endParaRPr lang="pt-B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>
          <a:xfrm>
            <a:off x="779338" y="350289"/>
            <a:ext cx="7992888" cy="758825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pPr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pt-BR" b="1" kern="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Carteira Consignado</a:t>
            </a:r>
          </a:p>
          <a:p>
            <a:pPr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pt-BR" sz="900" b="1" kern="0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pt-BR" sz="1400" kern="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Conclusões</a:t>
            </a:r>
            <a:endParaRPr lang="pt-BR" sz="1400" kern="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9" name="Conector reto 8"/>
          <p:cNvCxnSpPr/>
          <p:nvPr/>
        </p:nvCxnSpPr>
        <p:spPr>
          <a:xfrm>
            <a:off x="335715" y="418191"/>
            <a:ext cx="0" cy="6120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ector reto 9"/>
          <p:cNvCxnSpPr/>
          <p:nvPr/>
        </p:nvCxnSpPr>
        <p:spPr>
          <a:xfrm>
            <a:off x="779338" y="418191"/>
            <a:ext cx="0" cy="6120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3"/>
          <p:cNvSpPr txBox="1">
            <a:spLocks noChangeArrowheads="1"/>
          </p:cNvSpPr>
          <p:nvPr/>
        </p:nvSpPr>
        <p:spPr>
          <a:xfrm>
            <a:off x="233491" y="451696"/>
            <a:ext cx="648072" cy="758825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850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3600" b="1" kern="0" dirty="0" smtClean="0">
                <a:solidFill>
                  <a:srgbClr val="FFFFFF">
                    <a:lumMod val="50000"/>
                  </a:srgbClr>
                </a:solidFill>
                <a:latin typeface="Arial" pitchFamily="34" charset="0"/>
                <a:cs typeface="Arial" pitchFamily="34" charset="0"/>
              </a:rPr>
              <a:t>11</a:t>
            </a:r>
            <a:endParaRPr lang="pt-BR" sz="2000" kern="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6" name="Picture 18" descr="S21_Kid_06"/>
          <p:cNvPicPr>
            <a:picLocks noChangeAspect="1" noChangeArrowheads="1"/>
          </p:cNvPicPr>
          <p:nvPr/>
        </p:nvPicPr>
        <p:blipFill>
          <a:blip r:embed="rId2" cstate="print"/>
          <a:srcRect l="32225" t="67422" r="19531"/>
          <a:stretch>
            <a:fillRect/>
          </a:stretch>
        </p:blipFill>
        <p:spPr bwMode="auto">
          <a:xfrm>
            <a:off x="9091152" y="6529735"/>
            <a:ext cx="864096" cy="3282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CaixaDeTexto 11"/>
          <p:cNvSpPr txBox="1"/>
          <p:nvPr/>
        </p:nvSpPr>
        <p:spPr>
          <a:xfrm>
            <a:off x="439872" y="1481516"/>
            <a:ext cx="10742984" cy="20467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Courier New" panose="02070309020205020404" pitchFamily="49" charset="0"/>
              <a:buChar char="o"/>
            </a:pPr>
            <a:r>
              <a:rPr lang="pt-BR" sz="1600" kern="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A inadimplência é uma das medidas de risco de crédito, mas o apreçamento e a gestão da carteira envolve dentre outros aspectos a perda esperada (probabilidade de default e recuperação de crédito);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endParaRPr lang="pt-BR" sz="1600" kern="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marL="285750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pt-BR" sz="1600" kern="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Alguns estudos que podem ser realizados:</a:t>
            </a:r>
          </a:p>
          <a:p>
            <a:pPr marL="742950" lvl="1" indent="-285750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pt-BR" sz="1600" kern="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Taxa de juros e inadimplência para pensionistas do INSS;</a:t>
            </a:r>
          </a:p>
          <a:p>
            <a:pPr marL="742950" lvl="1" indent="-285750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pt-BR" sz="1600" kern="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Perfil das operações por faixa etária;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endParaRPr lang="pt-BR" sz="1600" kern="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CaixaDeTexto 5"/>
          <p:cNvSpPr txBox="1"/>
          <p:nvPr/>
        </p:nvSpPr>
        <p:spPr>
          <a:xfrm>
            <a:off x="10344472" y="939837"/>
            <a:ext cx="167676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600" dirty="0" smtClean="0"/>
              <a:t>R$ milhões</a:t>
            </a:r>
            <a:endParaRPr lang="pt-BR" sz="1600" dirty="0"/>
          </a:p>
        </p:txBody>
      </p:sp>
    </p:spTree>
    <p:extLst>
      <p:ext uri="{BB962C8B-B14F-4D97-AF65-F5344CB8AC3E}">
        <p14:creationId xmlns:p14="http://schemas.microsoft.com/office/powerpoint/2010/main" val="822281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Rodapé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dirty="0" smtClean="0">
                <a:solidFill>
                  <a:prstClr val="black">
                    <a:tint val="75000"/>
                  </a:prstClr>
                </a:solidFill>
              </a:rPr>
              <a:t>DESIG</a:t>
            </a:r>
            <a:endParaRPr lang="pt-B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Espaço Reservado para Número de Slid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CC2D2-2D0F-43BE-A9D2-6C15558D6331}" type="slidenum">
              <a:rPr lang="pt-BR" smtClean="0">
                <a:solidFill>
                  <a:prstClr val="black">
                    <a:tint val="75000"/>
                  </a:prstClr>
                </a:solidFill>
              </a:rPr>
              <a:pPr/>
              <a:t>2</a:t>
            </a:fld>
            <a:endParaRPr lang="pt-B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>
          <a:xfrm>
            <a:off x="839416" y="370757"/>
            <a:ext cx="7992888" cy="758825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pPr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pt-BR" b="1" kern="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Carteira Consignado</a:t>
            </a:r>
          </a:p>
          <a:p>
            <a:pPr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pt-BR" sz="900" b="1" kern="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pt-BR" sz="1400" kern="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Saldo e Concessão </a:t>
            </a:r>
            <a:endParaRPr lang="pt-BR" sz="1400" kern="0" dirty="0">
              <a:solidFill>
                <a:schemeClr val="tx1">
                  <a:lumMod val="95000"/>
                  <a:lumOff val="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9" name="Conector reto 8"/>
          <p:cNvCxnSpPr/>
          <p:nvPr/>
        </p:nvCxnSpPr>
        <p:spPr>
          <a:xfrm>
            <a:off x="335715" y="418191"/>
            <a:ext cx="0" cy="6120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ector reto 9"/>
          <p:cNvCxnSpPr/>
          <p:nvPr/>
        </p:nvCxnSpPr>
        <p:spPr>
          <a:xfrm>
            <a:off x="779338" y="418191"/>
            <a:ext cx="0" cy="6120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3"/>
          <p:cNvSpPr txBox="1">
            <a:spLocks noChangeArrowheads="1"/>
          </p:cNvSpPr>
          <p:nvPr/>
        </p:nvSpPr>
        <p:spPr>
          <a:xfrm>
            <a:off x="335360" y="331789"/>
            <a:ext cx="371971" cy="75882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3600" b="1" kern="0" dirty="0">
                <a:solidFill>
                  <a:srgbClr val="FFFFFF">
                    <a:lumMod val="50000"/>
                  </a:srgbClr>
                </a:solidFill>
                <a:latin typeface="Arial" pitchFamily="34" charset="0"/>
                <a:cs typeface="Arial" pitchFamily="34" charset="0"/>
              </a:rPr>
              <a:t>1</a:t>
            </a:r>
            <a:endParaRPr lang="pt-BR" sz="2000" kern="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6" name="Picture 18" descr="S21_Kid_06"/>
          <p:cNvPicPr>
            <a:picLocks noChangeAspect="1" noChangeArrowheads="1"/>
          </p:cNvPicPr>
          <p:nvPr/>
        </p:nvPicPr>
        <p:blipFill>
          <a:blip r:embed="rId2" cstate="print"/>
          <a:srcRect l="32225" t="67422" r="19531"/>
          <a:stretch>
            <a:fillRect/>
          </a:stretch>
        </p:blipFill>
        <p:spPr bwMode="auto">
          <a:xfrm>
            <a:off x="9091152" y="6529735"/>
            <a:ext cx="864096" cy="3282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6" name="Gráfico 1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0046071"/>
              </p:ext>
            </p:extLst>
          </p:nvPr>
        </p:nvGraphicFramePr>
        <p:xfrm>
          <a:off x="6264150" y="1302966"/>
          <a:ext cx="5654003" cy="5054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7" name="Gráfico 1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94974901"/>
              </p:ext>
            </p:extLst>
          </p:nvPr>
        </p:nvGraphicFramePr>
        <p:xfrm>
          <a:off x="339056" y="1302966"/>
          <a:ext cx="5430812" cy="440546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361149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Rodapé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dirty="0" smtClean="0">
                <a:solidFill>
                  <a:prstClr val="black">
                    <a:tint val="75000"/>
                  </a:prstClr>
                </a:solidFill>
              </a:rPr>
              <a:t>DESIG</a:t>
            </a:r>
            <a:endParaRPr lang="pt-B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Espaço Reservado para Número de Slid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CC2D2-2D0F-43BE-A9D2-6C15558D6331}" type="slidenum">
              <a:rPr lang="pt-BR" smtClean="0">
                <a:solidFill>
                  <a:prstClr val="black">
                    <a:tint val="75000"/>
                  </a:prstClr>
                </a:solidFill>
              </a:rPr>
              <a:pPr/>
              <a:t>3</a:t>
            </a:fld>
            <a:endParaRPr lang="pt-B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>
          <a:xfrm>
            <a:off x="839416" y="370757"/>
            <a:ext cx="7992888" cy="758825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pPr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pt-BR" b="1" kern="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Carteira Consignado</a:t>
            </a:r>
          </a:p>
          <a:p>
            <a:pPr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pt-BR" sz="900" b="1" kern="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pt-BR" sz="1400" kern="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Prazo Médio</a:t>
            </a:r>
            <a:endParaRPr lang="pt-BR" sz="1400" kern="0" dirty="0">
              <a:solidFill>
                <a:schemeClr val="tx1">
                  <a:lumMod val="95000"/>
                  <a:lumOff val="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9" name="Conector reto 8"/>
          <p:cNvCxnSpPr/>
          <p:nvPr/>
        </p:nvCxnSpPr>
        <p:spPr>
          <a:xfrm>
            <a:off x="335715" y="418191"/>
            <a:ext cx="0" cy="6120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ector reto 9"/>
          <p:cNvCxnSpPr/>
          <p:nvPr/>
        </p:nvCxnSpPr>
        <p:spPr>
          <a:xfrm>
            <a:off x="779338" y="418191"/>
            <a:ext cx="0" cy="6120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3"/>
          <p:cNvSpPr txBox="1">
            <a:spLocks noChangeArrowheads="1"/>
          </p:cNvSpPr>
          <p:nvPr/>
        </p:nvSpPr>
        <p:spPr>
          <a:xfrm>
            <a:off x="335360" y="331789"/>
            <a:ext cx="371971" cy="75882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3600" b="1" kern="0" dirty="0">
                <a:solidFill>
                  <a:srgbClr val="FFFFFF">
                    <a:lumMod val="50000"/>
                  </a:srgbClr>
                </a:solidFill>
                <a:latin typeface="Arial" pitchFamily="34" charset="0"/>
                <a:cs typeface="Arial" pitchFamily="34" charset="0"/>
              </a:rPr>
              <a:t>2</a:t>
            </a:r>
            <a:endParaRPr lang="pt-BR" sz="2000" kern="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6" name="Picture 18" descr="S21_Kid_06"/>
          <p:cNvPicPr>
            <a:picLocks noChangeAspect="1" noChangeArrowheads="1"/>
          </p:cNvPicPr>
          <p:nvPr/>
        </p:nvPicPr>
        <p:blipFill>
          <a:blip r:embed="rId2" cstate="print"/>
          <a:srcRect l="32225" t="67422" r="19531"/>
          <a:stretch>
            <a:fillRect/>
          </a:stretch>
        </p:blipFill>
        <p:spPr bwMode="auto">
          <a:xfrm>
            <a:off x="9091152" y="6529735"/>
            <a:ext cx="864096" cy="3282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2" name="Gráfico 1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66706932"/>
              </p:ext>
            </p:extLst>
          </p:nvPr>
        </p:nvGraphicFramePr>
        <p:xfrm>
          <a:off x="1055440" y="1343187"/>
          <a:ext cx="9289032" cy="479955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588842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Rodapé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dirty="0" smtClean="0">
                <a:solidFill>
                  <a:prstClr val="black">
                    <a:tint val="75000"/>
                  </a:prstClr>
                </a:solidFill>
              </a:rPr>
              <a:t>DESIG</a:t>
            </a:r>
            <a:endParaRPr lang="pt-B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Espaço Reservado para Número de Slid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CC2D2-2D0F-43BE-A9D2-6C15558D6331}" type="slidenum">
              <a:rPr lang="pt-BR" smtClean="0">
                <a:solidFill>
                  <a:prstClr val="black">
                    <a:tint val="75000"/>
                  </a:prstClr>
                </a:solidFill>
              </a:rPr>
              <a:pPr/>
              <a:t>4</a:t>
            </a:fld>
            <a:endParaRPr lang="pt-B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>
          <a:xfrm>
            <a:off x="839416" y="370757"/>
            <a:ext cx="7992888" cy="758825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pPr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pt-BR" b="1" kern="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Carteira Consignado</a:t>
            </a:r>
          </a:p>
          <a:p>
            <a:pPr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pt-BR" sz="900" b="1" kern="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pt-BR" sz="1400" kern="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Cartão Consignado (INSS)</a:t>
            </a:r>
            <a:endParaRPr lang="pt-BR" sz="1400" kern="0" dirty="0">
              <a:solidFill>
                <a:schemeClr val="tx1">
                  <a:lumMod val="95000"/>
                  <a:lumOff val="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9" name="Conector reto 8"/>
          <p:cNvCxnSpPr/>
          <p:nvPr/>
        </p:nvCxnSpPr>
        <p:spPr>
          <a:xfrm>
            <a:off x="335715" y="418191"/>
            <a:ext cx="0" cy="6120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ector reto 9"/>
          <p:cNvCxnSpPr/>
          <p:nvPr/>
        </p:nvCxnSpPr>
        <p:spPr>
          <a:xfrm>
            <a:off x="779338" y="418191"/>
            <a:ext cx="0" cy="6120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3"/>
          <p:cNvSpPr txBox="1">
            <a:spLocks noChangeArrowheads="1"/>
          </p:cNvSpPr>
          <p:nvPr/>
        </p:nvSpPr>
        <p:spPr>
          <a:xfrm>
            <a:off x="335360" y="331789"/>
            <a:ext cx="371971" cy="75882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3600" b="1" kern="0" dirty="0">
                <a:solidFill>
                  <a:srgbClr val="FFFFFF">
                    <a:lumMod val="50000"/>
                  </a:srgbClr>
                </a:solidFill>
                <a:latin typeface="Arial" pitchFamily="34" charset="0"/>
                <a:cs typeface="Arial" pitchFamily="34" charset="0"/>
              </a:rPr>
              <a:t>3</a:t>
            </a:r>
            <a:endParaRPr lang="pt-BR" sz="2000" kern="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6" name="Picture 18" descr="S21_Kid_06"/>
          <p:cNvPicPr>
            <a:picLocks noChangeAspect="1" noChangeArrowheads="1"/>
          </p:cNvPicPr>
          <p:nvPr/>
        </p:nvPicPr>
        <p:blipFill>
          <a:blip r:embed="rId2" cstate="print"/>
          <a:srcRect l="32225" t="67422" r="19531"/>
          <a:stretch>
            <a:fillRect/>
          </a:stretch>
        </p:blipFill>
        <p:spPr bwMode="auto">
          <a:xfrm>
            <a:off x="9091152" y="6529735"/>
            <a:ext cx="864096" cy="3282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2" name="Gráfico 1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12475771"/>
              </p:ext>
            </p:extLst>
          </p:nvPr>
        </p:nvGraphicFramePr>
        <p:xfrm>
          <a:off x="2688095" y="1302966"/>
          <a:ext cx="7267153" cy="482892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558575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Rodapé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dirty="0" smtClean="0">
                <a:solidFill>
                  <a:prstClr val="black">
                    <a:tint val="75000"/>
                  </a:prstClr>
                </a:solidFill>
              </a:rPr>
              <a:t>DESIG</a:t>
            </a:r>
            <a:endParaRPr lang="pt-B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Espaço Reservado para Número de Slid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CC2D2-2D0F-43BE-A9D2-6C15558D6331}" type="slidenum">
              <a:rPr lang="pt-BR" smtClean="0">
                <a:solidFill>
                  <a:prstClr val="black">
                    <a:tint val="75000"/>
                  </a:prstClr>
                </a:solidFill>
              </a:rPr>
              <a:pPr/>
              <a:t>5</a:t>
            </a:fld>
            <a:endParaRPr lang="pt-B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>
          <a:xfrm>
            <a:off x="839416" y="370757"/>
            <a:ext cx="7992888" cy="758825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pPr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pt-BR" b="1" kern="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Carteira Consignado</a:t>
            </a:r>
          </a:p>
          <a:p>
            <a:pPr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pt-BR" sz="900" kern="0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pt-BR" sz="1600" kern="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Correspondente Bancário - INSS</a:t>
            </a:r>
            <a:endParaRPr lang="pt-BR" sz="1600" kern="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9" name="Conector reto 8"/>
          <p:cNvCxnSpPr/>
          <p:nvPr/>
        </p:nvCxnSpPr>
        <p:spPr>
          <a:xfrm>
            <a:off x="335715" y="418191"/>
            <a:ext cx="0" cy="6120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ector reto 9"/>
          <p:cNvCxnSpPr/>
          <p:nvPr/>
        </p:nvCxnSpPr>
        <p:spPr>
          <a:xfrm>
            <a:off x="779338" y="418191"/>
            <a:ext cx="0" cy="6120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3"/>
          <p:cNvSpPr txBox="1">
            <a:spLocks noChangeArrowheads="1"/>
          </p:cNvSpPr>
          <p:nvPr/>
        </p:nvSpPr>
        <p:spPr>
          <a:xfrm>
            <a:off x="335360" y="331789"/>
            <a:ext cx="371971" cy="75882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3600" b="1" kern="0" dirty="0">
                <a:solidFill>
                  <a:srgbClr val="FFFFFF">
                    <a:lumMod val="50000"/>
                  </a:srgbClr>
                </a:solidFill>
                <a:latin typeface="Arial" pitchFamily="34" charset="0"/>
                <a:cs typeface="Arial" pitchFamily="34" charset="0"/>
              </a:rPr>
              <a:t>4</a:t>
            </a:r>
            <a:endParaRPr lang="pt-BR" sz="2000" kern="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6" name="Picture 18" descr="S21_Kid_06"/>
          <p:cNvPicPr>
            <a:picLocks noChangeAspect="1" noChangeArrowheads="1"/>
          </p:cNvPicPr>
          <p:nvPr/>
        </p:nvPicPr>
        <p:blipFill>
          <a:blip r:embed="rId2" cstate="print"/>
          <a:srcRect l="32225" t="67422" r="19531"/>
          <a:stretch>
            <a:fillRect/>
          </a:stretch>
        </p:blipFill>
        <p:spPr bwMode="auto">
          <a:xfrm>
            <a:off x="9091152" y="6529735"/>
            <a:ext cx="864096" cy="3282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Imagem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71464" y="1412776"/>
            <a:ext cx="7272808" cy="1786304"/>
          </a:xfrm>
          <a:prstGeom prst="rect">
            <a:avLst/>
          </a:prstGeom>
        </p:spPr>
      </p:pic>
      <p:sp>
        <p:nvSpPr>
          <p:cNvPr id="6" name="CaixaDeTexto 5"/>
          <p:cNvSpPr txBox="1"/>
          <p:nvPr/>
        </p:nvSpPr>
        <p:spPr>
          <a:xfrm>
            <a:off x="1271464" y="3861048"/>
            <a:ext cx="986509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Courier New" panose="02070309020205020404" pitchFamily="49" charset="0"/>
              <a:buChar char="o"/>
            </a:pPr>
            <a:r>
              <a:rPr lang="pt-BR" sz="1600" kern="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De dez/16 a dez/17: 	Aumento de 46% do saldo originado por correspondentes bancários</a:t>
            </a:r>
          </a:p>
        </p:txBody>
      </p:sp>
    </p:spTree>
    <p:extLst>
      <p:ext uri="{BB962C8B-B14F-4D97-AF65-F5344CB8AC3E}">
        <p14:creationId xmlns:p14="http://schemas.microsoft.com/office/powerpoint/2010/main" val="2713383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Rodapé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dirty="0" smtClean="0">
                <a:solidFill>
                  <a:prstClr val="black">
                    <a:tint val="75000"/>
                  </a:prstClr>
                </a:solidFill>
              </a:rPr>
              <a:t>DESIG</a:t>
            </a:r>
            <a:endParaRPr lang="pt-B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Espaço Reservado para Número de Slid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CC2D2-2D0F-43BE-A9D2-6C15558D6331}" type="slidenum">
              <a:rPr lang="pt-BR" smtClean="0">
                <a:solidFill>
                  <a:prstClr val="black">
                    <a:tint val="75000"/>
                  </a:prstClr>
                </a:solidFill>
              </a:rPr>
              <a:pPr/>
              <a:t>6</a:t>
            </a:fld>
            <a:endParaRPr lang="pt-B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>
          <a:xfrm>
            <a:off x="839416" y="370757"/>
            <a:ext cx="7992888" cy="758825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pPr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pt-BR" b="1" kern="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Carteira Consignado</a:t>
            </a:r>
          </a:p>
          <a:p>
            <a:pPr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pt-BR" sz="900" kern="0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pt-BR" sz="1600" kern="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Portabilidade</a:t>
            </a:r>
            <a:endParaRPr lang="pt-BR" sz="1600" kern="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9" name="Conector reto 8"/>
          <p:cNvCxnSpPr/>
          <p:nvPr/>
        </p:nvCxnSpPr>
        <p:spPr>
          <a:xfrm>
            <a:off x="335715" y="418191"/>
            <a:ext cx="0" cy="6120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ector reto 9"/>
          <p:cNvCxnSpPr/>
          <p:nvPr/>
        </p:nvCxnSpPr>
        <p:spPr>
          <a:xfrm>
            <a:off x="779338" y="418191"/>
            <a:ext cx="0" cy="6120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3"/>
          <p:cNvSpPr txBox="1">
            <a:spLocks noChangeArrowheads="1"/>
          </p:cNvSpPr>
          <p:nvPr/>
        </p:nvSpPr>
        <p:spPr>
          <a:xfrm>
            <a:off x="335360" y="331789"/>
            <a:ext cx="371971" cy="75882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3600" b="1" kern="0" dirty="0">
                <a:solidFill>
                  <a:srgbClr val="FFFFFF">
                    <a:lumMod val="50000"/>
                  </a:srgbClr>
                </a:solidFill>
                <a:latin typeface="Arial" pitchFamily="34" charset="0"/>
                <a:cs typeface="Arial" pitchFamily="34" charset="0"/>
              </a:rPr>
              <a:t>5</a:t>
            </a:r>
            <a:endParaRPr lang="pt-BR" sz="2000" kern="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6" name="Picture 18" descr="S21_Kid_06"/>
          <p:cNvPicPr>
            <a:picLocks noChangeAspect="1" noChangeArrowheads="1"/>
          </p:cNvPicPr>
          <p:nvPr/>
        </p:nvPicPr>
        <p:blipFill>
          <a:blip r:embed="rId2" cstate="print"/>
          <a:srcRect l="32225" t="67422" r="19531"/>
          <a:stretch>
            <a:fillRect/>
          </a:stretch>
        </p:blipFill>
        <p:spPr bwMode="auto">
          <a:xfrm>
            <a:off x="9091152" y="6529735"/>
            <a:ext cx="864096" cy="3282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CaixaDeTexto 5"/>
          <p:cNvSpPr txBox="1"/>
          <p:nvPr/>
        </p:nvSpPr>
        <p:spPr>
          <a:xfrm>
            <a:off x="1343472" y="5657846"/>
            <a:ext cx="98650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Courier New" panose="02070309020205020404" pitchFamily="49" charset="0"/>
              <a:buChar char="o"/>
            </a:pPr>
            <a:r>
              <a:rPr lang="pt-BR" sz="1600" kern="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Percebe-se um aumento </a:t>
            </a:r>
            <a:r>
              <a:rPr lang="pt-BR" sz="1600" kern="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nos pedidos de portabilidade em todas as modalidades e a explicação provável </a:t>
            </a:r>
            <a:r>
              <a:rPr lang="pt-BR" sz="1600" kern="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são os </a:t>
            </a:r>
            <a:r>
              <a:rPr lang="pt-BR" sz="1600" kern="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cortes da Selic verificados </a:t>
            </a:r>
            <a:r>
              <a:rPr lang="pt-BR" sz="1600" kern="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recentemente.</a:t>
            </a:r>
            <a:endParaRPr lang="pt-BR" sz="1600" kern="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2" name="Picture 1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644652" y="1099946"/>
            <a:ext cx="7477844" cy="45365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3175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Rodapé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dirty="0" smtClean="0">
                <a:solidFill>
                  <a:prstClr val="black">
                    <a:tint val="75000"/>
                  </a:prstClr>
                </a:solidFill>
              </a:rPr>
              <a:t>DESIG</a:t>
            </a:r>
            <a:endParaRPr lang="pt-B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Espaço Reservado para Número de Slid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CC2D2-2D0F-43BE-A9D2-6C15558D6331}" type="slidenum">
              <a:rPr lang="pt-BR" smtClean="0">
                <a:solidFill>
                  <a:prstClr val="black">
                    <a:tint val="75000"/>
                  </a:prstClr>
                </a:solidFill>
              </a:rPr>
              <a:pPr/>
              <a:t>7</a:t>
            </a:fld>
            <a:endParaRPr lang="pt-B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>
          <a:xfrm>
            <a:off x="839416" y="370757"/>
            <a:ext cx="7992888" cy="758825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pPr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pt-BR" b="1" kern="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Carteira Consignado</a:t>
            </a:r>
          </a:p>
          <a:p>
            <a:pPr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pt-BR" sz="900" b="1" kern="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pt-BR" sz="1400" kern="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Taxa Média e Inadimplência</a:t>
            </a:r>
            <a:endParaRPr lang="pt-BR" sz="1400" kern="0" dirty="0">
              <a:solidFill>
                <a:schemeClr val="tx1">
                  <a:lumMod val="95000"/>
                  <a:lumOff val="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9" name="Conector reto 8"/>
          <p:cNvCxnSpPr/>
          <p:nvPr/>
        </p:nvCxnSpPr>
        <p:spPr>
          <a:xfrm>
            <a:off x="335715" y="418191"/>
            <a:ext cx="0" cy="6120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ector reto 9"/>
          <p:cNvCxnSpPr/>
          <p:nvPr/>
        </p:nvCxnSpPr>
        <p:spPr>
          <a:xfrm>
            <a:off x="779338" y="418191"/>
            <a:ext cx="0" cy="6120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3"/>
          <p:cNvSpPr txBox="1">
            <a:spLocks noChangeArrowheads="1"/>
          </p:cNvSpPr>
          <p:nvPr/>
        </p:nvSpPr>
        <p:spPr>
          <a:xfrm>
            <a:off x="335360" y="331789"/>
            <a:ext cx="371971" cy="75882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3600" b="1" kern="0" dirty="0">
                <a:solidFill>
                  <a:srgbClr val="FFFFFF">
                    <a:lumMod val="50000"/>
                  </a:srgbClr>
                </a:solidFill>
                <a:latin typeface="Arial" pitchFamily="34" charset="0"/>
                <a:cs typeface="Arial" pitchFamily="34" charset="0"/>
              </a:rPr>
              <a:t>6</a:t>
            </a:r>
            <a:endParaRPr lang="pt-BR" sz="3600" b="1" kern="0" dirty="0" smtClean="0">
              <a:solidFill>
                <a:srgbClr val="FFFFFF">
                  <a:lumMod val="50000"/>
                </a:srgbClr>
              </a:solidFill>
              <a:latin typeface="Arial" pitchFamily="34" charset="0"/>
              <a:cs typeface="Arial" pitchFamily="34" charset="0"/>
            </a:endParaRPr>
          </a:p>
          <a:p>
            <a:pPr algn="l" fontAlgn="auto">
              <a:spcBef>
                <a:spcPts val="0"/>
              </a:spcBef>
              <a:spcAft>
                <a:spcPts val="0"/>
              </a:spcAft>
              <a:defRPr/>
            </a:pPr>
            <a:endParaRPr lang="pt-BR" sz="2000" kern="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6" name="Picture 18" descr="S21_Kid_06"/>
          <p:cNvPicPr>
            <a:picLocks noChangeAspect="1" noChangeArrowheads="1"/>
          </p:cNvPicPr>
          <p:nvPr/>
        </p:nvPicPr>
        <p:blipFill>
          <a:blip r:embed="rId2" cstate="print"/>
          <a:srcRect l="32225" t="67422" r="19531"/>
          <a:stretch>
            <a:fillRect/>
          </a:stretch>
        </p:blipFill>
        <p:spPr bwMode="auto">
          <a:xfrm>
            <a:off x="9091152" y="6529735"/>
            <a:ext cx="864096" cy="3282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2" name="Gráfico 1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11815917"/>
              </p:ext>
            </p:extLst>
          </p:nvPr>
        </p:nvGraphicFramePr>
        <p:xfrm>
          <a:off x="335360" y="1412776"/>
          <a:ext cx="5571084" cy="40324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3" name="Gráfico 1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7964729"/>
              </p:ext>
            </p:extLst>
          </p:nvPr>
        </p:nvGraphicFramePr>
        <p:xfrm>
          <a:off x="6386970" y="1412776"/>
          <a:ext cx="5408364" cy="40324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2635754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Rodapé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dirty="0" smtClean="0">
                <a:solidFill>
                  <a:prstClr val="black">
                    <a:tint val="75000"/>
                  </a:prstClr>
                </a:solidFill>
              </a:rPr>
              <a:t>DESIG</a:t>
            </a:r>
            <a:endParaRPr lang="pt-B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Espaço Reservado para Número de Slid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CC2D2-2D0F-43BE-A9D2-6C15558D6331}" type="slidenum">
              <a:rPr lang="pt-BR" smtClean="0">
                <a:solidFill>
                  <a:prstClr val="black">
                    <a:tint val="75000"/>
                  </a:prstClr>
                </a:solidFill>
              </a:rPr>
              <a:pPr/>
              <a:t>8</a:t>
            </a:fld>
            <a:endParaRPr lang="pt-B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>
          <a:xfrm>
            <a:off x="839416" y="370757"/>
            <a:ext cx="7992888" cy="758825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pPr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pt-BR" b="1" kern="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Carteira Consignado</a:t>
            </a:r>
          </a:p>
          <a:p>
            <a:pPr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pt-BR" sz="900" b="1" kern="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pt-BR" sz="1400" kern="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Participação por Natureza Jurídica do Ente Consignante</a:t>
            </a:r>
            <a:endParaRPr lang="pt-BR" sz="1400" kern="0" dirty="0">
              <a:solidFill>
                <a:schemeClr val="tx1">
                  <a:lumMod val="95000"/>
                  <a:lumOff val="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9" name="Conector reto 8"/>
          <p:cNvCxnSpPr/>
          <p:nvPr/>
        </p:nvCxnSpPr>
        <p:spPr>
          <a:xfrm>
            <a:off x="335715" y="418191"/>
            <a:ext cx="0" cy="6120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ector reto 9"/>
          <p:cNvCxnSpPr/>
          <p:nvPr/>
        </p:nvCxnSpPr>
        <p:spPr>
          <a:xfrm>
            <a:off x="779338" y="418191"/>
            <a:ext cx="0" cy="6120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3"/>
          <p:cNvSpPr txBox="1">
            <a:spLocks noChangeArrowheads="1"/>
          </p:cNvSpPr>
          <p:nvPr/>
        </p:nvSpPr>
        <p:spPr>
          <a:xfrm>
            <a:off x="335360" y="331789"/>
            <a:ext cx="371971" cy="75882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3600" b="1" kern="0" dirty="0">
                <a:solidFill>
                  <a:srgbClr val="FFFFFF">
                    <a:lumMod val="50000"/>
                  </a:srgbClr>
                </a:solidFill>
                <a:latin typeface="Arial" pitchFamily="34" charset="0"/>
                <a:cs typeface="Arial" pitchFamily="34" charset="0"/>
              </a:rPr>
              <a:t>6</a:t>
            </a:r>
            <a:endParaRPr lang="pt-BR" sz="3600" b="1" kern="0" dirty="0" smtClean="0">
              <a:solidFill>
                <a:srgbClr val="FFFFFF">
                  <a:lumMod val="50000"/>
                </a:srgbClr>
              </a:solidFill>
              <a:latin typeface="Arial" pitchFamily="34" charset="0"/>
              <a:cs typeface="Arial" pitchFamily="34" charset="0"/>
            </a:endParaRPr>
          </a:p>
          <a:p>
            <a:pPr algn="l" fontAlgn="auto">
              <a:spcBef>
                <a:spcPts val="0"/>
              </a:spcBef>
              <a:spcAft>
                <a:spcPts val="0"/>
              </a:spcAft>
              <a:defRPr/>
            </a:pPr>
            <a:endParaRPr lang="pt-BR" sz="2000" kern="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6" name="Picture 18" descr="S21_Kid_06"/>
          <p:cNvPicPr>
            <a:picLocks noChangeAspect="1" noChangeArrowheads="1"/>
          </p:cNvPicPr>
          <p:nvPr/>
        </p:nvPicPr>
        <p:blipFill>
          <a:blip r:embed="rId2" cstate="print"/>
          <a:srcRect l="32225" t="67422" r="19531"/>
          <a:stretch>
            <a:fillRect/>
          </a:stretch>
        </p:blipFill>
        <p:spPr bwMode="auto">
          <a:xfrm>
            <a:off x="9091152" y="6529735"/>
            <a:ext cx="864096" cy="3282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Imagem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55440" y="1844824"/>
            <a:ext cx="8447619" cy="32285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5640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Rodapé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dirty="0" smtClean="0">
                <a:solidFill>
                  <a:prstClr val="black">
                    <a:tint val="75000"/>
                  </a:prstClr>
                </a:solidFill>
              </a:rPr>
              <a:t>DESIG</a:t>
            </a:r>
            <a:endParaRPr lang="pt-B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Espaço Reservado para Número de Slid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CC2D2-2D0F-43BE-A9D2-6C15558D6331}" type="slidenum">
              <a:rPr lang="pt-BR" smtClean="0">
                <a:solidFill>
                  <a:prstClr val="black">
                    <a:tint val="75000"/>
                  </a:prstClr>
                </a:solidFill>
              </a:rPr>
              <a:pPr/>
              <a:t>9</a:t>
            </a:fld>
            <a:endParaRPr lang="pt-B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>
          <a:xfrm>
            <a:off x="839416" y="370757"/>
            <a:ext cx="7992888" cy="758825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pPr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pt-BR" b="1" kern="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Carteira Consignado</a:t>
            </a:r>
          </a:p>
          <a:p>
            <a:pPr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pt-BR" sz="900" b="1" kern="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pt-BR" sz="1400" kern="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Inadimplência – Consignado Servidor Público</a:t>
            </a:r>
            <a:endParaRPr lang="pt-BR" sz="1400" kern="0" dirty="0">
              <a:solidFill>
                <a:schemeClr val="tx1">
                  <a:lumMod val="95000"/>
                  <a:lumOff val="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9" name="Conector reto 8"/>
          <p:cNvCxnSpPr/>
          <p:nvPr/>
        </p:nvCxnSpPr>
        <p:spPr>
          <a:xfrm>
            <a:off x="335715" y="418191"/>
            <a:ext cx="0" cy="6120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ector reto 9"/>
          <p:cNvCxnSpPr/>
          <p:nvPr/>
        </p:nvCxnSpPr>
        <p:spPr>
          <a:xfrm>
            <a:off x="779338" y="418191"/>
            <a:ext cx="0" cy="6120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3"/>
          <p:cNvSpPr txBox="1">
            <a:spLocks noChangeArrowheads="1"/>
          </p:cNvSpPr>
          <p:nvPr/>
        </p:nvSpPr>
        <p:spPr>
          <a:xfrm>
            <a:off x="335360" y="331789"/>
            <a:ext cx="371971" cy="75882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3600" b="1" kern="0" dirty="0">
                <a:solidFill>
                  <a:srgbClr val="FFFFFF">
                    <a:lumMod val="50000"/>
                  </a:srgbClr>
                </a:solidFill>
                <a:latin typeface="Arial" pitchFamily="34" charset="0"/>
                <a:cs typeface="Arial" pitchFamily="34" charset="0"/>
              </a:rPr>
              <a:t>7</a:t>
            </a:r>
            <a:endParaRPr lang="pt-BR" sz="3600" b="1" kern="0" dirty="0" smtClean="0">
              <a:solidFill>
                <a:srgbClr val="FFFFFF">
                  <a:lumMod val="50000"/>
                </a:srgbClr>
              </a:solidFill>
              <a:latin typeface="Arial" pitchFamily="34" charset="0"/>
              <a:cs typeface="Arial" pitchFamily="34" charset="0"/>
            </a:endParaRPr>
          </a:p>
          <a:p>
            <a:pPr algn="l" fontAlgn="auto">
              <a:spcBef>
                <a:spcPts val="0"/>
              </a:spcBef>
              <a:spcAft>
                <a:spcPts val="0"/>
              </a:spcAft>
              <a:defRPr/>
            </a:pPr>
            <a:endParaRPr lang="pt-BR" sz="2000" kern="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6" name="Picture 18" descr="S21_Kid_06"/>
          <p:cNvPicPr>
            <a:picLocks noChangeAspect="1" noChangeArrowheads="1"/>
          </p:cNvPicPr>
          <p:nvPr/>
        </p:nvPicPr>
        <p:blipFill>
          <a:blip r:embed="rId2" cstate="print"/>
          <a:srcRect l="32225" t="67422" r="19531"/>
          <a:stretch>
            <a:fillRect/>
          </a:stretch>
        </p:blipFill>
        <p:spPr bwMode="auto">
          <a:xfrm>
            <a:off x="9091152" y="6529735"/>
            <a:ext cx="864096" cy="3282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4" name="Gráfico 1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61996641"/>
              </p:ext>
            </p:extLst>
          </p:nvPr>
        </p:nvGraphicFramePr>
        <p:xfrm>
          <a:off x="343347" y="1412776"/>
          <a:ext cx="6184701" cy="38164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CaixaDeTexto 3"/>
          <p:cNvSpPr txBox="1"/>
          <p:nvPr/>
        </p:nvSpPr>
        <p:spPr>
          <a:xfrm>
            <a:off x="6744072" y="1412776"/>
            <a:ext cx="5112568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pt-BR" sz="1600" kern="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Menor inadimplência em operações a </a:t>
            </a:r>
            <a:r>
              <a:rPr lang="pt-BR" sz="1600" b="1" u="sng" kern="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servidores públicos federais.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pt-BR" sz="1600" kern="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sz="1600" kern="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No entanto:</a:t>
            </a:r>
          </a:p>
          <a:p>
            <a:pPr marL="742950" lvl="1" indent="-285750">
              <a:buFontTx/>
              <a:buChar char="-"/>
            </a:pPr>
            <a:r>
              <a:rPr lang="pt-BR" sz="1600" kern="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Valor elevado (R$ 6,5 bi) sem definição do ente consignante, com inadimplência alta (20%);</a:t>
            </a:r>
          </a:p>
          <a:p>
            <a:pPr lvl="1"/>
            <a:endParaRPr lang="pt-BR" sz="1600" kern="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marL="742950" lvl="1" indent="-285750">
              <a:buFontTx/>
              <a:buChar char="-"/>
            </a:pPr>
            <a:r>
              <a:rPr lang="pt-BR" sz="1600" kern="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Possível perda de consignação;</a:t>
            </a:r>
          </a:p>
          <a:p>
            <a:pPr lvl="1"/>
            <a:endParaRPr lang="pt-BR" sz="1600" kern="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marL="742950" lvl="1" indent="-285750">
              <a:buFontTx/>
              <a:buChar char="-"/>
            </a:pPr>
            <a:r>
              <a:rPr lang="pt-BR" sz="1600" kern="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Caso todo valor estiver relacionado a servidores do governo federal:</a:t>
            </a:r>
          </a:p>
          <a:p>
            <a:pPr marL="1200150" lvl="2" indent="-285750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pt-BR" sz="1600" kern="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Inadimplência ago17 = 4,86%</a:t>
            </a:r>
          </a:p>
          <a:p>
            <a:pPr marL="1200150" lvl="2" indent="-285750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pt-BR" sz="1600" kern="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&gt; de 14% entre </a:t>
            </a:r>
            <a:r>
              <a:rPr lang="pt-BR" sz="1600" kern="0" dirty="0" err="1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jan</a:t>
            </a:r>
            <a:r>
              <a:rPr lang="pt-BR" sz="1600" kern="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/17 e </a:t>
            </a:r>
            <a:r>
              <a:rPr lang="pt-BR" sz="1600" kern="0" dirty="0" err="1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ago</a:t>
            </a:r>
            <a:r>
              <a:rPr lang="pt-BR" sz="1600" kern="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/17</a:t>
            </a:r>
          </a:p>
          <a:p>
            <a:pPr marL="742950" lvl="1" indent="-285750">
              <a:buFontTx/>
              <a:buChar char="-"/>
            </a:pPr>
            <a:endParaRPr lang="pt-BR" dirty="0" smtClean="0"/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717556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ersonalizar design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Personalizar design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Personalizar design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3_Personalizar design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4_Personalizar design">
  <a:themeElements>
    <a:clrScheme name="Oliver1">
      <a:dk1>
        <a:srgbClr val="000000"/>
      </a:dk1>
      <a:lt1>
        <a:srgbClr val="FFFFFF"/>
      </a:lt1>
      <a:dk2>
        <a:srgbClr val="FFDDAC"/>
      </a:dk2>
      <a:lt2>
        <a:srgbClr val="FBAE17"/>
      </a:lt2>
      <a:accent1>
        <a:srgbClr val="016D9E"/>
      </a:accent1>
      <a:accent2>
        <a:srgbClr val="00A8C8"/>
      </a:accent2>
      <a:accent3>
        <a:srgbClr val="FFFFFF"/>
      </a:accent3>
      <a:accent4>
        <a:srgbClr val="000000"/>
      </a:accent4>
      <a:accent5>
        <a:srgbClr val="AABACC"/>
      </a:accent5>
      <a:accent6>
        <a:srgbClr val="0098B5"/>
      </a:accent6>
      <a:hlink>
        <a:srgbClr val="808080"/>
      </a:hlink>
      <a:folHlink>
        <a:srgbClr val="BFBFBF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2_Tema do Office">
  <a:themeElements>
    <a:clrScheme name="COMEF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0B050"/>
      </a:accent1>
      <a:accent2>
        <a:srgbClr val="FF0000"/>
      </a:accent2>
      <a:accent3>
        <a:srgbClr val="7030A0"/>
      </a:accent3>
      <a:accent4>
        <a:srgbClr val="00B0F0"/>
      </a:accent4>
      <a:accent5>
        <a:srgbClr val="FFC000"/>
      </a:accent5>
      <a:accent6>
        <a:srgbClr val="A48122"/>
      </a:accent6>
      <a:hlink>
        <a:srgbClr val="0000FF"/>
      </a:hlink>
      <a:folHlink>
        <a:srgbClr val="C7A1E3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5_Personalizar design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Escritório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71613</TotalTime>
  <Words>525</Words>
  <Application>Microsoft Office PowerPoint</Application>
  <PresentationFormat>Widescreen</PresentationFormat>
  <Paragraphs>171</Paragraphs>
  <Slides>14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6</vt:i4>
      </vt:variant>
      <vt:variant>
        <vt:lpstr>Tema</vt:lpstr>
      </vt:variant>
      <vt:variant>
        <vt:i4>7</vt:i4>
      </vt:variant>
      <vt:variant>
        <vt:lpstr>Títulos de slides</vt:lpstr>
      </vt:variant>
      <vt:variant>
        <vt:i4>14</vt:i4>
      </vt:variant>
    </vt:vector>
  </HeadingPairs>
  <TitlesOfParts>
    <vt:vector size="27" baseType="lpstr">
      <vt:lpstr>Arial</vt:lpstr>
      <vt:lpstr>Calibri</vt:lpstr>
      <vt:lpstr>Courier New</vt:lpstr>
      <vt:lpstr>Segoe Condensed</vt:lpstr>
      <vt:lpstr>Verdana</vt:lpstr>
      <vt:lpstr>Wingdings</vt:lpstr>
      <vt:lpstr>Personalizar design</vt:lpstr>
      <vt:lpstr>1_Personalizar design</vt:lpstr>
      <vt:lpstr>2_Personalizar design</vt:lpstr>
      <vt:lpstr>3_Personalizar design</vt:lpstr>
      <vt:lpstr>4_Personalizar design</vt:lpstr>
      <vt:lpstr>2_Tema do Office</vt:lpstr>
      <vt:lpstr>5_Personalizar design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>Banco Central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Vinicius Simmer de Lima</dc:creator>
  <cp:lastModifiedBy>Gustavo Martins dos Santos</cp:lastModifiedBy>
  <cp:revision>1226</cp:revision>
  <dcterms:created xsi:type="dcterms:W3CDTF">2012-01-09T13:16:56Z</dcterms:created>
  <dcterms:modified xsi:type="dcterms:W3CDTF">2017-09-27T17:40:57Z</dcterms:modified>
</cp:coreProperties>
</file>